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9" r:id="rId14"/>
    <p:sldId id="270" r:id="rId15"/>
    <p:sldId id="275" r:id="rId16"/>
    <p:sldId id="266" r:id="rId17"/>
    <p:sldId id="271" r:id="rId18"/>
    <p:sldId id="272" r:id="rId19"/>
    <p:sldId id="274" r:id="rId20"/>
    <p:sldId id="273" r:id="rId21"/>
    <p:sldId id="276" r:id="rId22"/>
    <p:sldId id="277" r:id="rId23"/>
    <p:sldId id="278" r:id="rId24"/>
    <p:sldId id="279" r:id="rId25"/>
    <p:sldId id="280" r:id="rId26"/>
    <p:sldId id="281" r:id="rId27"/>
    <p:sldId id="283" r:id="rId28"/>
    <p:sldId id="282"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0B594717-C4B3-48BB-B2AF-CA0F0C9B0798}" type="datetimeFigureOut">
              <a:rPr lang="en-IN" smtClean="0"/>
              <a:t>15/07/2020</a:t>
            </a:fld>
            <a:endParaRPr lang="en-IN" dirty="0"/>
          </a:p>
        </p:txBody>
      </p:sp>
      <p:sp>
        <p:nvSpPr>
          <p:cNvPr id="5" name="Footer Placeholder 4"/>
          <p:cNvSpPr>
            <a:spLocks noGrp="1"/>
          </p:cNvSpPr>
          <p:nvPr>
            <p:ph type="ftr" sz="quarter" idx="11"/>
          </p:nvPr>
        </p:nvSpPr>
        <p:spPr>
          <a:xfrm>
            <a:off x="1174044" y="5357592"/>
            <a:ext cx="5034845" cy="365125"/>
          </a:xfrm>
        </p:spPr>
        <p:txBody>
          <a:bodyPr/>
          <a:lstStyle/>
          <a:p>
            <a:endParaRPr lang="en-IN"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5776B0D0-C08B-4F2F-B2DE-7D3803D5A5D1}" type="slidenum">
              <a:rPr lang="en-IN" smtClean="0"/>
              <a:t>‹#›</a:t>
            </a:fld>
            <a:endParaRPr lang="en-I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594717-C4B3-48BB-B2AF-CA0F0C9B0798}" type="datetimeFigureOut">
              <a:rPr lang="en-IN" smtClean="0"/>
              <a:t>15/07/2020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5776B0D0-C08B-4F2F-B2DE-7D3803D5A5D1}" type="slidenum">
              <a:rPr lang="en-IN" smtClean="0"/>
              <a:t>‹#›</a:t>
            </a:fld>
            <a:endParaRPr lang="en-I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594717-C4B3-48BB-B2AF-CA0F0C9B0798}" type="datetimeFigureOut">
              <a:rPr lang="en-IN" smtClean="0"/>
              <a:t>15/07/2020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5776B0D0-C08B-4F2F-B2DE-7D3803D5A5D1}" type="slidenum">
              <a:rPr lang="en-IN" smtClean="0"/>
              <a:t>‹#›</a:t>
            </a:fld>
            <a:endParaRPr lang="en-I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594717-C4B3-48BB-B2AF-CA0F0C9B0798}" type="datetimeFigureOut">
              <a:rPr lang="en-IN" smtClean="0"/>
              <a:t>15/07/2020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5776B0D0-C08B-4F2F-B2DE-7D3803D5A5D1}" type="slidenum">
              <a:rPr lang="en-IN" smtClean="0"/>
              <a:t>‹#›</a:t>
            </a:fld>
            <a:endParaRPr lang="en-I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B594717-C4B3-48BB-B2AF-CA0F0C9B0798}" type="datetimeFigureOut">
              <a:rPr lang="en-IN" smtClean="0"/>
              <a:t>15/07/2020</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5776B0D0-C08B-4F2F-B2DE-7D3803D5A5D1}" type="slidenum">
              <a:rPr lang="en-IN" smtClean="0"/>
              <a:t>‹#›</a:t>
            </a:fld>
            <a:endParaRPr lang="en-I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B594717-C4B3-48BB-B2AF-CA0F0C9B0798}" type="datetimeFigureOut">
              <a:rPr lang="en-IN" smtClean="0"/>
              <a:t>15/07/2020</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5776B0D0-C08B-4F2F-B2DE-7D3803D5A5D1}" type="slidenum">
              <a:rPr lang="en-IN" smtClean="0"/>
              <a:t>‹#›</a:t>
            </a:fld>
            <a:endParaRPr lang="en-IN" dirty="0"/>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B594717-C4B3-48BB-B2AF-CA0F0C9B0798}" type="datetimeFigureOut">
              <a:rPr lang="en-IN" smtClean="0"/>
              <a:t>15/07/2020</a:t>
            </a:fld>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p:txBody>
          <a:bodyPr/>
          <a:lstStyle/>
          <a:p>
            <a:fld id="{5776B0D0-C08B-4F2F-B2DE-7D3803D5A5D1}" type="slidenum">
              <a:rPr lang="en-IN" smtClean="0"/>
              <a:t>‹#›</a:t>
            </a:fld>
            <a:endParaRPr lang="en-IN" dirty="0"/>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B594717-C4B3-48BB-B2AF-CA0F0C9B0798}" type="datetimeFigureOut">
              <a:rPr lang="en-IN" smtClean="0"/>
              <a:t>15/07/2020</a:t>
            </a:fld>
            <a:endParaRPr lang="en-IN" dirty="0"/>
          </a:p>
        </p:txBody>
      </p:sp>
      <p:sp>
        <p:nvSpPr>
          <p:cNvPr id="4" name="Footer Placeholder 3"/>
          <p:cNvSpPr>
            <a:spLocks noGrp="1"/>
          </p:cNvSpPr>
          <p:nvPr>
            <p:ph type="ftr" sz="quarter" idx="11"/>
          </p:nvPr>
        </p:nvSpPr>
        <p:spPr/>
        <p:txBody>
          <a:bodyPr/>
          <a:lstStyle/>
          <a:p>
            <a:endParaRPr lang="en-IN" dirty="0"/>
          </a:p>
        </p:txBody>
      </p:sp>
      <p:sp>
        <p:nvSpPr>
          <p:cNvPr id="5" name="Slide Number Placeholder 4"/>
          <p:cNvSpPr>
            <a:spLocks noGrp="1"/>
          </p:cNvSpPr>
          <p:nvPr>
            <p:ph type="sldNum" sz="quarter" idx="12"/>
          </p:nvPr>
        </p:nvSpPr>
        <p:spPr/>
        <p:txBody>
          <a:bodyPr/>
          <a:lstStyle/>
          <a:p>
            <a:fld id="{5776B0D0-C08B-4F2F-B2DE-7D3803D5A5D1}" type="slidenum">
              <a:rPr lang="en-IN" smtClean="0"/>
              <a:t>‹#›</a:t>
            </a:fld>
            <a:endParaRPr lang="en-I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594717-C4B3-48BB-B2AF-CA0F0C9B0798}" type="datetimeFigureOut">
              <a:rPr lang="en-IN" smtClean="0"/>
              <a:t>15/07/2020</a:t>
            </a:fld>
            <a:endParaRPr lang="en-IN" dirty="0"/>
          </a:p>
        </p:txBody>
      </p:sp>
      <p:sp>
        <p:nvSpPr>
          <p:cNvPr id="3" name="Footer Placeholder 2"/>
          <p:cNvSpPr>
            <a:spLocks noGrp="1"/>
          </p:cNvSpPr>
          <p:nvPr>
            <p:ph type="ftr" sz="quarter" idx="11"/>
          </p:nvPr>
        </p:nvSpPr>
        <p:spPr/>
        <p:txBody>
          <a:bodyPr/>
          <a:lstStyle/>
          <a:p>
            <a:endParaRPr lang="en-IN" dirty="0"/>
          </a:p>
        </p:txBody>
      </p:sp>
      <p:sp>
        <p:nvSpPr>
          <p:cNvPr id="4" name="Slide Number Placeholder 3"/>
          <p:cNvSpPr>
            <a:spLocks noGrp="1"/>
          </p:cNvSpPr>
          <p:nvPr>
            <p:ph type="sldNum" sz="quarter" idx="12"/>
          </p:nvPr>
        </p:nvSpPr>
        <p:spPr/>
        <p:txBody>
          <a:bodyPr/>
          <a:lstStyle/>
          <a:p>
            <a:fld id="{5776B0D0-C08B-4F2F-B2DE-7D3803D5A5D1}" type="slidenum">
              <a:rPr lang="en-IN" smtClean="0"/>
              <a:t>‹#›</a:t>
            </a:fld>
            <a:endParaRPr lang="en-I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0B594717-C4B3-48BB-B2AF-CA0F0C9B0798}" type="datetimeFigureOut">
              <a:rPr lang="en-IN" smtClean="0"/>
              <a:t>15/07/2020</a:t>
            </a:fld>
            <a:endParaRPr lang="en-IN" dirty="0"/>
          </a:p>
        </p:txBody>
      </p:sp>
      <p:sp>
        <p:nvSpPr>
          <p:cNvPr id="6" name="Footer Placeholder 5"/>
          <p:cNvSpPr>
            <a:spLocks noGrp="1"/>
          </p:cNvSpPr>
          <p:nvPr>
            <p:ph type="ftr" sz="quarter" idx="11"/>
          </p:nvPr>
        </p:nvSpPr>
        <p:spPr>
          <a:xfrm rot="-60000">
            <a:off x="914554" y="5829261"/>
            <a:ext cx="3522607" cy="365125"/>
          </a:xfrm>
        </p:spPr>
        <p:txBody>
          <a:bodyPr/>
          <a:lstStyle/>
          <a:p>
            <a:endParaRPr lang="en-IN" dirty="0"/>
          </a:p>
        </p:txBody>
      </p:sp>
      <p:sp>
        <p:nvSpPr>
          <p:cNvPr id="7" name="Slide Number Placeholder 6"/>
          <p:cNvSpPr>
            <a:spLocks noGrp="1"/>
          </p:cNvSpPr>
          <p:nvPr>
            <p:ph type="sldNum" sz="quarter" idx="12"/>
          </p:nvPr>
        </p:nvSpPr>
        <p:spPr>
          <a:xfrm rot="60000">
            <a:off x="7557313" y="5896961"/>
            <a:ext cx="554023" cy="365125"/>
          </a:xfrm>
        </p:spPr>
        <p:txBody>
          <a:bodyPr/>
          <a:lstStyle/>
          <a:p>
            <a:fld id="{5776B0D0-C08B-4F2F-B2DE-7D3803D5A5D1}" type="slidenum">
              <a:rPr lang="en-IN" smtClean="0"/>
              <a:t>‹#›</a:t>
            </a:fld>
            <a:endParaRPr lang="en-I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0B594717-C4B3-48BB-B2AF-CA0F0C9B0798}" type="datetimeFigureOut">
              <a:rPr lang="en-IN" smtClean="0"/>
              <a:t>15/07/2020</a:t>
            </a:fld>
            <a:endParaRPr lang="en-IN" dirty="0"/>
          </a:p>
        </p:txBody>
      </p:sp>
      <p:sp>
        <p:nvSpPr>
          <p:cNvPr id="6" name="Footer Placeholder 5"/>
          <p:cNvSpPr>
            <a:spLocks noGrp="1"/>
          </p:cNvSpPr>
          <p:nvPr>
            <p:ph type="ftr" sz="quarter" idx="11"/>
          </p:nvPr>
        </p:nvSpPr>
        <p:spPr>
          <a:xfrm rot="-60000">
            <a:off x="914569" y="5831037"/>
            <a:ext cx="3319043" cy="365125"/>
          </a:xfrm>
        </p:spPr>
        <p:txBody>
          <a:bodyPr/>
          <a:lstStyle/>
          <a:p>
            <a:endParaRPr lang="en-IN" dirty="0"/>
          </a:p>
        </p:txBody>
      </p:sp>
      <p:sp>
        <p:nvSpPr>
          <p:cNvPr id="7" name="Slide Number Placeholder 6"/>
          <p:cNvSpPr>
            <a:spLocks noGrp="1"/>
          </p:cNvSpPr>
          <p:nvPr>
            <p:ph type="sldNum" sz="quarter" idx="12"/>
          </p:nvPr>
        </p:nvSpPr>
        <p:spPr>
          <a:xfrm rot="60000">
            <a:off x="7562089" y="5900026"/>
            <a:ext cx="554023" cy="365125"/>
          </a:xfrm>
        </p:spPr>
        <p:txBody>
          <a:bodyPr/>
          <a:lstStyle/>
          <a:p>
            <a:fld id="{5776B0D0-C08B-4F2F-B2DE-7D3803D5A5D1}" type="slidenum">
              <a:rPr lang="en-IN" smtClean="0"/>
              <a:t>‹#›</a:t>
            </a:fld>
            <a:endParaRPr lang="en-IN"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0B594717-C4B3-48BB-B2AF-CA0F0C9B0798}" type="datetimeFigureOut">
              <a:rPr lang="en-IN" smtClean="0"/>
              <a:t>15/07/2020</a:t>
            </a:fld>
            <a:endParaRPr lang="en-IN"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IN"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5776B0D0-C08B-4F2F-B2DE-7D3803D5A5D1}" type="slidenum">
              <a:rPr lang="en-IN" smtClean="0"/>
              <a:t>‹#›</a:t>
            </a:fld>
            <a:endParaRPr lang="en-IN"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bizzybrain2013.blogspot.com/2012/12/normative-theories-of-press.html" TargetMode="External"/><Relationship Id="rId2" Type="http://schemas.openxmlformats.org/officeDocument/2006/relationships/hyperlink" Target="https://www.youtube.com/watch?v=Xx7h77YrWvY"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5616" y="1988840"/>
            <a:ext cx="6984776" cy="1828090"/>
          </a:xfrm>
        </p:spPr>
        <p:txBody>
          <a:bodyPr>
            <a:normAutofit fontScale="90000"/>
          </a:bodyPr>
          <a:lstStyle/>
          <a:p>
            <a:r>
              <a:rPr lang="en-IN" sz="7200" dirty="0" smtClean="0"/>
              <a:t>Normative Theories of Media</a:t>
            </a:r>
            <a:endParaRPr lang="en-IN" sz="7200" dirty="0"/>
          </a:p>
        </p:txBody>
      </p:sp>
      <p:sp>
        <p:nvSpPr>
          <p:cNvPr id="3" name="Subtitle 2"/>
          <p:cNvSpPr>
            <a:spLocks noGrp="1"/>
          </p:cNvSpPr>
          <p:nvPr>
            <p:ph type="subTitle" idx="1"/>
          </p:nvPr>
        </p:nvSpPr>
        <p:spPr>
          <a:xfrm>
            <a:off x="1751914" y="4365104"/>
            <a:ext cx="5712179" cy="1524000"/>
          </a:xfrm>
        </p:spPr>
        <p:txBody>
          <a:bodyPr>
            <a:normAutofit/>
          </a:bodyPr>
          <a:lstStyle/>
          <a:p>
            <a:pPr algn="ctr"/>
            <a:r>
              <a:rPr lang="en-IN" dirty="0" smtClean="0"/>
              <a:t>Presented by</a:t>
            </a:r>
          </a:p>
          <a:p>
            <a:pPr algn="ctr"/>
            <a:r>
              <a:rPr lang="en-IN" dirty="0" smtClean="0"/>
              <a:t> Deepak Kumar Tiwari</a:t>
            </a:r>
          </a:p>
          <a:p>
            <a:pPr algn="ctr"/>
            <a:r>
              <a:rPr lang="en-IN" dirty="0" smtClean="0"/>
              <a:t>TCSC</a:t>
            </a:r>
            <a:endParaRPr lang="en-IN" dirty="0"/>
          </a:p>
        </p:txBody>
      </p:sp>
      <p:sp>
        <p:nvSpPr>
          <p:cNvPr id="4" name="TextBox 3"/>
          <p:cNvSpPr txBox="1"/>
          <p:nvPr/>
        </p:nvSpPr>
        <p:spPr>
          <a:xfrm>
            <a:off x="1403648" y="1196752"/>
            <a:ext cx="6408712" cy="646331"/>
          </a:xfrm>
          <a:prstGeom prst="rect">
            <a:avLst/>
          </a:prstGeom>
          <a:noFill/>
        </p:spPr>
        <p:txBody>
          <a:bodyPr wrap="square" rtlCol="0">
            <a:spAutoFit/>
          </a:bodyPr>
          <a:lstStyle/>
          <a:p>
            <a:pPr algn="ctr"/>
            <a:r>
              <a:rPr lang="en-IN" sz="3600" b="1" dirty="0" smtClean="0"/>
              <a:t>MEDIA STUDIES- TOPIC II</a:t>
            </a:r>
            <a:endParaRPr lang="en-IN" sz="3600" b="1" dirty="0"/>
          </a:p>
        </p:txBody>
      </p:sp>
    </p:spTree>
    <p:extLst>
      <p:ext uri="{BB962C8B-B14F-4D97-AF65-F5344CB8AC3E}">
        <p14:creationId xmlns:p14="http://schemas.microsoft.com/office/powerpoint/2010/main" val="1267000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60000">
            <a:off x="1057480" y="980252"/>
            <a:ext cx="3063240" cy="1382684"/>
          </a:xfrm>
        </p:spPr>
        <p:txBody>
          <a:bodyPr>
            <a:normAutofit/>
          </a:bodyPr>
          <a:lstStyle/>
          <a:p>
            <a:r>
              <a:rPr lang="en-IN" sz="2000" dirty="0" smtClean="0"/>
              <a:t>John Milton’s </a:t>
            </a:r>
            <a:r>
              <a:rPr lang="en-IN" sz="2000" dirty="0" smtClean="0"/>
              <a:t>Areopagitica</a:t>
            </a:r>
            <a:r>
              <a:rPr lang="en-IN" sz="2000" dirty="0" smtClean="0"/>
              <a:t>- </a:t>
            </a:r>
            <a:r>
              <a:rPr lang="en-US" sz="2000" dirty="0"/>
              <a:t>the most eloquent </a:t>
            </a:r>
            <a:r>
              <a:rPr lang="en-US" sz="2000" dirty="0" smtClean="0"/>
              <a:t>defenses </a:t>
            </a:r>
            <a:r>
              <a:rPr lang="en-US" sz="2000" dirty="0"/>
              <a:t>of press freedom ever written</a:t>
            </a:r>
            <a:endParaRPr lang="en-IN" sz="2000"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l="3046" r="3046"/>
          <a:stretch>
            <a:fillRect/>
          </a:stretch>
        </p:blipFill>
        <p:spPr/>
      </p:pic>
      <p:sp>
        <p:nvSpPr>
          <p:cNvPr id="5" name="Text Placeholder 4"/>
          <p:cNvSpPr>
            <a:spLocks noGrp="1"/>
          </p:cNvSpPr>
          <p:nvPr>
            <p:ph type="body" sz="half" idx="2"/>
          </p:nvPr>
        </p:nvSpPr>
        <p:spPr>
          <a:xfrm rot="-60000">
            <a:off x="1142318" y="2495010"/>
            <a:ext cx="3044952" cy="3229220"/>
          </a:xfrm>
        </p:spPr>
        <p:txBody>
          <a:bodyPr>
            <a:normAutofit fontScale="92500" lnSpcReduction="20000"/>
          </a:bodyPr>
          <a:lstStyle/>
          <a:p>
            <a:r>
              <a:rPr lang="en-IN" dirty="0" smtClean="0"/>
              <a:t>John </a:t>
            </a:r>
            <a:r>
              <a:rPr lang="en-IN" dirty="0"/>
              <a:t>M</a:t>
            </a:r>
            <a:r>
              <a:rPr lang="en-IN" dirty="0" smtClean="0"/>
              <a:t>ilton wrote a speech “</a:t>
            </a:r>
            <a:r>
              <a:rPr lang="en-IN" dirty="0" smtClean="0"/>
              <a:t>Areopagitica</a:t>
            </a:r>
            <a:r>
              <a:rPr lang="en-IN" dirty="0" smtClean="0"/>
              <a:t>” and circulated through pamphlets.</a:t>
            </a:r>
          </a:p>
          <a:p>
            <a:endParaRPr lang="en-IN" dirty="0"/>
          </a:p>
          <a:p>
            <a:r>
              <a:rPr lang="en-IN" dirty="0" smtClean="0"/>
              <a:t>He criticized the licencing order in this writing.</a:t>
            </a:r>
          </a:p>
          <a:p>
            <a:endParaRPr lang="en-IN" dirty="0" smtClean="0"/>
          </a:p>
          <a:p>
            <a:r>
              <a:rPr lang="en-IN" dirty="0" smtClean="0"/>
              <a:t>He said let anything and everything come out in papers and let people decide as they are rational</a:t>
            </a:r>
          </a:p>
          <a:p>
            <a:endParaRPr lang="en-IN" dirty="0"/>
          </a:p>
          <a:p>
            <a:r>
              <a:rPr lang="en-IN" dirty="0" smtClean="0"/>
              <a:t>John Milton became the first person to speak in the favour of Freedom of Expression</a:t>
            </a:r>
            <a:endParaRPr lang="en-IN" dirty="0"/>
          </a:p>
        </p:txBody>
      </p:sp>
    </p:spTree>
    <p:extLst>
      <p:ext uri="{BB962C8B-B14F-4D97-AF65-F5344CB8AC3E}">
        <p14:creationId xmlns:p14="http://schemas.microsoft.com/office/powerpoint/2010/main" val="38449783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403648" y="980728"/>
            <a:ext cx="6255797" cy="4742341"/>
          </a:xfrm>
        </p:spPr>
        <p:txBody>
          <a:bodyPr/>
          <a:lstStyle/>
          <a:p>
            <a:r>
              <a:rPr lang="en-IN" dirty="0" smtClean="0"/>
              <a:t>Thinkers like Voltaire also wrote against the French monarchy through  number of plays.</a:t>
            </a:r>
          </a:p>
          <a:p>
            <a:r>
              <a:rPr lang="en-IN" dirty="0" smtClean="0"/>
              <a:t>It is said that his writings triggered the French revolution.</a:t>
            </a:r>
          </a:p>
          <a:p>
            <a:pPr marL="0" indent="0">
              <a:buNone/>
            </a:pPr>
            <a:r>
              <a:rPr lang="en-IN" b="1" dirty="0" smtClean="0"/>
              <a:t>Some Voltaire quotes-</a:t>
            </a:r>
          </a:p>
          <a:p>
            <a:r>
              <a:rPr lang="en-US" i="1" dirty="0"/>
              <a:t>I disapprove of what you say, but will defend to the death your right to say it</a:t>
            </a:r>
            <a:r>
              <a:rPr lang="en-US" i="1" dirty="0" smtClean="0"/>
              <a:t>.</a:t>
            </a:r>
          </a:p>
          <a:p>
            <a:r>
              <a:rPr lang="en-US" dirty="0"/>
              <a:t>Judge a man by his questions rather than by his </a:t>
            </a:r>
            <a:r>
              <a:rPr lang="en-US" dirty="0" smtClean="0"/>
              <a:t>answers</a:t>
            </a:r>
          </a:p>
          <a:p>
            <a:r>
              <a:rPr lang="en-US" dirty="0" smtClean="0"/>
              <a:t>Think for yourself and let others also enjoy the freedom to do so.</a:t>
            </a:r>
            <a:endParaRPr lang="en-IN" dirty="0"/>
          </a:p>
        </p:txBody>
      </p:sp>
    </p:spTree>
    <p:extLst>
      <p:ext uri="{BB962C8B-B14F-4D97-AF65-F5344CB8AC3E}">
        <p14:creationId xmlns:p14="http://schemas.microsoft.com/office/powerpoint/2010/main" val="18932921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908720"/>
            <a:ext cx="6255797" cy="4814349"/>
          </a:xfrm>
        </p:spPr>
        <p:txBody>
          <a:bodyPr/>
          <a:lstStyle/>
          <a:p>
            <a:r>
              <a:rPr lang="en-IN" dirty="0" smtClean="0"/>
              <a:t> Thomas Jefferson, an American free thinker who is one of the founding fathers of Independent America was an advocate of freedom of religion. </a:t>
            </a:r>
          </a:p>
          <a:p>
            <a:r>
              <a:rPr lang="en-IN" dirty="0" smtClean="0"/>
              <a:t>Today also, the state doesn’t dictate what religion to follow on America. </a:t>
            </a:r>
          </a:p>
          <a:p>
            <a:endParaRPr lang="en-IN" dirty="0" smtClean="0"/>
          </a:p>
          <a:p>
            <a:pPr marL="0" indent="0">
              <a:buNone/>
            </a:pPr>
            <a:r>
              <a:rPr lang="en-IN" b="1" dirty="0" smtClean="0"/>
              <a:t>Because of these free thinkers, authoritarian theory was revised and it gave way to Libertarian theory  </a:t>
            </a:r>
            <a:endParaRPr lang="en-IN" b="1" dirty="0"/>
          </a:p>
        </p:txBody>
      </p:sp>
    </p:spTree>
    <p:extLst>
      <p:ext uri="{BB962C8B-B14F-4D97-AF65-F5344CB8AC3E}">
        <p14:creationId xmlns:p14="http://schemas.microsoft.com/office/powerpoint/2010/main" val="27330256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3068960"/>
            <a:ext cx="6965245" cy="1202485"/>
          </a:xfrm>
        </p:spPr>
        <p:txBody>
          <a:bodyPr>
            <a:normAutofit fontScale="90000"/>
          </a:bodyPr>
          <a:lstStyle/>
          <a:p>
            <a:r>
              <a:rPr lang="en-IN" dirty="0" smtClean="0"/>
              <a:t>So, When Authoritarianism came back to the world Again?</a:t>
            </a:r>
            <a:endParaRPr lang="en-IN" dirty="0"/>
          </a:p>
        </p:txBody>
      </p:sp>
    </p:spTree>
    <p:extLst>
      <p:ext uri="{BB962C8B-B14F-4D97-AF65-F5344CB8AC3E}">
        <p14:creationId xmlns:p14="http://schemas.microsoft.com/office/powerpoint/2010/main" val="34270003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The Answer is</a:t>
            </a:r>
            <a:endParaRPr lang="en-IN" dirty="0"/>
          </a:p>
        </p:txBody>
      </p:sp>
      <p:sp>
        <p:nvSpPr>
          <p:cNvPr id="3" name="Content Placeholder 2"/>
          <p:cNvSpPr>
            <a:spLocks noGrp="1"/>
          </p:cNvSpPr>
          <p:nvPr>
            <p:ph idx="1"/>
          </p:nvPr>
        </p:nvSpPr>
        <p:spPr/>
        <p:txBody>
          <a:bodyPr/>
          <a:lstStyle/>
          <a:p>
            <a:r>
              <a:rPr lang="en-IN" dirty="0" smtClean="0"/>
              <a:t>Nazi Germany Era- Press was heavily controlled</a:t>
            </a:r>
          </a:p>
          <a:p>
            <a:r>
              <a:rPr lang="en-IN" dirty="0" smtClean="0"/>
              <a:t>The two years of emergency in India- All content had to go through a censoring process</a:t>
            </a:r>
          </a:p>
          <a:p>
            <a:endParaRPr lang="en-IN" dirty="0"/>
          </a:p>
          <a:p>
            <a:pPr marL="0" indent="0">
              <a:buNone/>
            </a:pPr>
            <a:r>
              <a:rPr lang="en-IN" b="1" dirty="0" smtClean="0"/>
              <a:t>Authoritarianism can revive itself when democracy gets weakened.</a:t>
            </a:r>
            <a:endParaRPr lang="en-IN" b="1" dirty="0"/>
          </a:p>
        </p:txBody>
      </p:sp>
    </p:spTree>
    <p:extLst>
      <p:ext uri="{BB962C8B-B14F-4D97-AF65-F5344CB8AC3E}">
        <p14:creationId xmlns:p14="http://schemas.microsoft.com/office/powerpoint/2010/main" val="42906902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Libertarian Theory</a:t>
            </a:r>
            <a:endParaRPr lang="en-IN" dirty="0"/>
          </a:p>
        </p:txBody>
      </p:sp>
      <p:sp>
        <p:nvSpPr>
          <p:cNvPr id="3" name="Content Placeholder 2"/>
          <p:cNvSpPr>
            <a:spLocks noGrp="1"/>
          </p:cNvSpPr>
          <p:nvPr>
            <p:ph idx="1"/>
          </p:nvPr>
        </p:nvSpPr>
        <p:spPr>
          <a:xfrm>
            <a:off x="827584" y="1916833"/>
            <a:ext cx="7560840" cy="3384376"/>
          </a:xfrm>
        </p:spPr>
        <p:txBody>
          <a:bodyPr/>
          <a:lstStyle/>
          <a:p>
            <a:r>
              <a:rPr lang="en-IN" dirty="0" smtClean="0"/>
              <a:t>This theory was initiated in America.</a:t>
            </a:r>
          </a:p>
          <a:p>
            <a:r>
              <a:rPr lang="en-IN" dirty="0" smtClean="0"/>
              <a:t>It was based on the ideas of free market aka </a:t>
            </a:r>
            <a:r>
              <a:rPr lang="en-IN" i="1" dirty="0" smtClean="0"/>
              <a:t>laissez faire</a:t>
            </a:r>
            <a:r>
              <a:rPr lang="en-IN" dirty="0" smtClean="0"/>
              <a:t> (term coined by Adam Smith).</a:t>
            </a:r>
          </a:p>
          <a:p>
            <a:r>
              <a:rPr lang="en-IN" i="1" dirty="0" smtClean="0"/>
              <a:t>Laissez faire </a:t>
            </a:r>
            <a:r>
              <a:rPr lang="en-IN" dirty="0" smtClean="0"/>
              <a:t>means a free market place where anyone can sell their ideas</a:t>
            </a:r>
          </a:p>
          <a:p>
            <a:r>
              <a:rPr lang="en-IN" dirty="0" smtClean="0"/>
              <a:t>Then it is up to the readers to decide what is good and what is bad, to accept or reject. </a:t>
            </a:r>
          </a:p>
          <a:p>
            <a:r>
              <a:rPr lang="en-IN" dirty="0" smtClean="0"/>
              <a:t>Everyone has a right to publish any idea. </a:t>
            </a:r>
            <a:endParaRPr lang="en-IN" dirty="0"/>
          </a:p>
        </p:txBody>
      </p:sp>
      <p:sp>
        <p:nvSpPr>
          <p:cNvPr id="4" name="TextBox 3"/>
          <p:cNvSpPr txBox="1"/>
          <p:nvPr/>
        </p:nvSpPr>
        <p:spPr>
          <a:xfrm>
            <a:off x="1115616" y="5517232"/>
            <a:ext cx="6840760" cy="646331"/>
          </a:xfrm>
          <a:prstGeom prst="rect">
            <a:avLst/>
          </a:prstGeom>
          <a:noFill/>
        </p:spPr>
        <p:txBody>
          <a:bodyPr wrap="square" rtlCol="0">
            <a:spAutoFit/>
          </a:bodyPr>
          <a:lstStyle/>
          <a:p>
            <a:r>
              <a:rPr lang="en-IN" dirty="0" smtClean="0"/>
              <a:t>They believed that the rotten apples (Bad press) will perish on its own and strong press only will survive. </a:t>
            </a:r>
            <a:endParaRPr lang="en-IN" dirty="0"/>
          </a:p>
        </p:txBody>
      </p:sp>
    </p:spTree>
    <p:extLst>
      <p:ext uri="{BB962C8B-B14F-4D97-AF65-F5344CB8AC3E}">
        <p14:creationId xmlns:p14="http://schemas.microsoft.com/office/powerpoint/2010/main" val="1968180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31640" y="692696"/>
            <a:ext cx="6120680" cy="504056"/>
          </a:xfrm>
        </p:spPr>
        <p:txBody>
          <a:bodyPr>
            <a:normAutofit fontScale="90000"/>
          </a:bodyPr>
          <a:lstStyle/>
          <a:p>
            <a:r>
              <a:rPr lang="en-IN" u="sng" dirty="0" smtClean="0"/>
              <a:t>Libertarian Theory -Tenets</a:t>
            </a:r>
            <a:endParaRPr lang="en-IN" u="sng" dirty="0"/>
          </a:p>
        </p:txBody>
      </p:sp>
      <p:sp>
        <p:nvSpPr>
          <p:cNvPr id="6" name="Content Placeholder 5"/>
          <p:cNvSpPr>
            <a:spLocks noGrp="1"/>
          </p:cNvSpPr>
          <p:nvPr>
            <p:ph idx="1"/>
          </p:nvPr>
        </p:nvSpPr>
        <p:spPr>
          <a:xfrm>
            <a:off x="755576" y="2276872"/>
            <a:ext cx="4392488" cy="4238285"/>
          </a:xfrm>
        </p:spPr>
        <p:txBody>
          <a:bodyPr>
            <a:normAutofit fontScale="92500"/>
          </a:bodyPr>
          <a:lstStyle/>
          <a:p>
            <a:pPr algn="just"/>
            <a:r>
              <a:rPr lang="en-US" b="1" dirty="0" smtClean="0"/>
              <a:t>Power in Every Person- </a:t>
            </a:r>
            <a:r>
              <a:rPr lang="en-US" dirty="0" smtClean="0"/>
              <a:t>The </a:t>
            </a:r>
            <a:r>
              <a:rPr lang="en-US" dirty="0"/>
              <a:t>libertarian tradition of normative theory highlights the fact that all </a:t>
            </a:r>
            <a:r>
              <a:rPr lang="en-US" dirty="0" smtClean="0"/>
              <a:t>persons have </a:t>
            </a:r>
            <a:r>
              <a:rPr lang="en-US" dirty="0"/>
              <a:t>the capacity to reason and to transform the world around them creatively</a:t>
            </a:r>
            <a:r>
              <a:rPr lang="en-US" dirty="0" smtClean="0"/>
              <a:t>.</a:t>
            </a:r>
          </a:p>
          <a:p>
            <a:endParaRPr lang="en-US" dirty="0"/>
          </a:p>
          <a:p>
            <a:pPr algn="just"/>
            <a:r>
              <a:rPr lang="en-IN" b="1" dirty="0" smtClean="0"/>
              <a:t>Expressing personal convictions- </a:t>
            </a:r>
            <a:r>
              <a:rPr lang="en-US" dirty="0"/>
              <a:t>the right to persuasively </a:t>
            </a:r>
            <a:r>
              <a:rPr lang="en-US" dirty="0" smtClean="0"/>
              <a:t>project one’s </a:t>
            </a:r>
            <a:r>
              <a:rPr lang="en-US" dirty="0"/>
              <a:t>beliefs into the sphere of public debate.</a:t>
            </a:r>
            <a:endParaRPr lang="en-IN" b="1"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48064" y="4149080"/>
            <a:ext cx="3237590" cy="216024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1950714"/>
            <a:ext cx="3168352" cy="2126358"/>
          </a:xfrm>
          <a:prstGeom prst="rect">
            <a:avLst/>
          </a:prstGeom>
        </p:spPr>
      </p:pic>
    </p:spTree>
    <p:extLst>
      <p:ext uri="{BB962C8B-B14F-4D97-AF65-F5344CB8AC3E}">
        <p14:creationId xmlns:p14="http://schemas.microsoft.com/office/powerpoint/2010/main" val="142712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5" y="836712"/>
            <a:ext cx="4680519" cy="4886357"/>
          </a:xfrm>
        </p:spPr>
        <p:txBody>
          <a:bodyPr>
            <a:normAutofit fontScale="92500" lnSpcReduction="20000"/>
          </a:bodyPr>
          <a:lstStyle/>
          <a:p>
            <a:pPr marL="0" indent="0">
              <a:buNone/>
            </a:pPr>
            <a:r>
              <a:rPr lang="en-IN" b="1" dirty="0"/>
              <a:t>T</a:t>
            </a:r>
            <a:r>
              <a:rPr lang="en-IN" b="1" dirty="0" smtClean="0"/>
              <a:t>olerating </a:t>
            </a:r>
            <a:r>
              <a:rPr lang="en-IN" b="1" dirty="0"/>
              <a:t>diverse </a:t>
            </a:r>
            <a:r>
              <a:rPr lang="en-IN" b="1" dirty="0" smtClean="0"/>
              <a:t>beliefs-  </a:t>
            </a:r>
            <a:r>
              <a:rPr lang="en-US" dirty="0"/>
              <a:t>tolerance of diverse, contrary, and mutually hostile beliefs is </a:t>
            </a:r>
            <a:r>
              <a:rPr lang="en-US" dirty="0" smtClean="0"/>
              <a:t>expected.</a:t>
            </a:r>
          </a:p>
          <a:p>
            <a:pPr marL="0" indent="0">
              <a:buNone/>
            </a:pPr>
            <a:endParaRPr lang="en-US" dirty="0" smtClean="0"/>
          </a:p>
          <a:p>
            <a:r>
              <a:rPr lang="en-IN" dirty="0"/>
              <a:t>Tolerance is the </a:t>
            </a:r>
            <a:r>
              <a:rPr lang="en-IN" dirty="0" smtClean="0"/>
              <a:t>practical </a:t>
            </a:r>
            <a:r>
              <a:rPr lang="en-US" dirty="0" smtClean="0"/>
              <a:t>acceptance </a:t>
            </a:r>
            <a:r>
              <a:rPr lang="en-US" dirty="0"/>
              <a:t>that points of view one thinks erroneous or even </a:t>
            </a:r>
            <a:r>
              <a:rPr lang="en-US" dirty="0" smtClean="0"/>
              <a:t>dangerous</a:t>
            </a:r>
          </a:p>
          <a:p>
            <a:pPr marL="0" indent="0">
              <a:buNone/>
            </a:pPr>
            <a:endParaRPr lang="en-US" b="1" dirty="0"/>
          </a:p>
          <a:p>
            <a:pPr algn="just"/>
            <a:r>
              <a:rPr lang="en-US" dirty="0"/>
              <a:t>Tolerance means that there is a </a:t>
            </a:r>
            <a:r>
              <a:rPr lang="en-US" dirty="0" smtClean="0"/>
              <a:t>continual dialogue </a:t>
            </a:r>
            <a:r>
              <a:rPr lang="en-US" dirty="0"/>
              <a:t>between cultures in the public sphere and that society’s members </a:t>
            </a:r>
            <a:r>
              <a:rPr lang="en-US" dirty="0" smtClean="0"/>
              <a:t>are attempting </a:t>
            </a:r>
            <a:r>
              <a:rPr lang="en-US" dirty="0"/>
              <a:t>to discover what common values are shared by all groups.</a:t>
            </a:r>
            <a:endParaRPr lang="en-IN" b="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4088" y="672538"/>
            <a:ext cx="2885391" cy="2952328"/>
          </a:xfrm>
          <a:prstGeom prst="rect">
            <a:avLst/>
          </a:prstGeom>
        </p:spPr>
      </p:pic>
    </p:spTree>
    <p:extLst>
      <p:ext uri="{BB962C8B-B14F-4D97-AF65-F5344CB8AC3E}">
        <p14:creationId xmlns:p14="http://schemas.microsoft.com/office/powerpoint/2010/main" val="27587139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7" y="908720"/>
            <a:ext cx="4320480" cy="5184576"/>
          </a:xfrm>
        </p:spPr>
        <p:txBody>
          <a:bodyPr>
            <a:normAutofit fontScale="92500"/>
          </a:bodyPr>
          <a:lstStyle/>
          <a:p>
            <a:r>
              <a:rPr lang="en-IN" b="1" dirty="0"/>
              <a:t>E</a:t>
            </a:r>
            <a:r>
              <a:rPr lang="en-IN" b="1" dirty="0" smtClean="0"/>
              <a:t>nlightenment </a:t>
            </a:r>
            <a:r>
              <a:rPr lang="en-IN" b="1" dirty="0"/>
              <a:t>and </a:t>
            </a:r>
            <a:r>
              <a:rPr lang="en-IN" b="1" dirty="0" smtClean="0"/>
              <a:t>Education- </a:t>
            </a:r>
            <a:r>
              <a:rPr lang="en-US" dirty="0"/>
              <a:t>Throughout the eighteenth century, publishers emphasized that the public </a:t>
            </a:r>
            <a:r>
              <a:rPr lang="en-US" dirty="0" smtClean="0"/>
              <a:t>debate in </a:t>
            </a:r>
            <a:r>
              <a:rPr lang="en-US" dirty="0"/>
              <a:t>the press is a major source of education and moral </a:t>
            </a:r>
            <a:r>
              <a:rPr lang="en-US" dirty="0" smtClean="0"/>
              <a:t>uplift.</a:t>
            </a:r>
          </a:p>
          <a:p>
            <a:endParaRPr lang="en-US" dirty="0" smtClean="0"/>
          </a:p>
          <a:p>
            <a:pPr marL="0" indent="0">
              <a:buNone/>
            </a:pPr>
            <a:r>
              <a:rPr lang="en-US" dirty="0"/>
              <a:t>Benjamin Franklin, for example, in his newspapers continually </a:t>
            </a:r>
            <a:r>
              <a:rPr lang="en-US" dirty="0" smtClean="0"/>
              <a:t>directed readers </a:t>
            </a:r>
            <a:r>
              <a:rPr lang="en-US" dirty="0"/>
              <a:t>to look at the </a:t>
            </a:r>
            <a:r>
              <a:rPr lang="en-US" u="sng" dirty="0"/>
              <a:t>concrete evidence </a:t>
            </a:r>
            <a:r>
              <a:rPr lang="en-US" dirty="0"/>
              <a:t>for any belief—not to accept </a:t>
            </a:r>
            <a:r>
              <a:rPr lang="en-US" dirty="0" smtClean="0"/>
              <a:t>anything on </a:t>
            </a:r>
            <a:r>
              <a:rPr lang="en-US" dirty="0"/>
              <a:t>the basis </a:t>
            </a:r>
            <a:r>
              <a:rPr lang="en-US" u="sng" dirty="0"/>
              <a:t>of superstition, magic, or blind acceptance of authority.</a:t>
            </a:r>
            <a:endParaRPr lang="en-IN" u="sng"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5291" b="22936"/>
          <a:stretch/>
        </p:blipFill>
        <p:spPr>
          <a:xfrm>
            <a:off x="5076056" y="3345838"/>
            <a:ext cx="3384376" cy="296348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8968" y="918712"/>
            <a:ext cx="3339456" cy="2222256"/>
          </a:xfrm>
          <a:prstGeom prst="rect">
            <a:avLst/>
          </a:prstGeom>
        </p:spPr>
      </p:pic>
    </p:spTree>
    <p:extLst>
      <p:ext uri="{BB962C8B-B14F-4D97-AF65-F5344CB8AC3E}">
        <p14:creationId xmlns:p14="http://schemas.microsoft.com/office/powerpoint/2010/main" val="33292490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Criticism of Libertarian Theory</a:t>
            </a:r>
            <a:endParaRPr lang="en-IN" dirty="0"/>
          </a:p>
        </p:txBody>
      </p:sp>
      <p:sp>
        <p:nvSpPr>
          <p:cNvPr id="5" name="TextBox 4"/>
          <p:cNvSpPr txBox="1"/>
          <p:nvPr/>
        </p:nvSpPr>
        <p:spPr>
          <a:xfrm>
            <a:off x="971600" y="2276872"/>
            <a:ext cx="6984776" cy="3139321"/>
          </a:xfrm>
          <a:prstGeom prst="rect">
            <a:avLst/>
          </a:prstGeom>
          <a:noFill/>
        </p:spPr>
        <p:txBody>
          <a:bodyPr wrap="square" rtlCol="0">
            <a:spAutoFit/>
          </a:bodyPr>
          <a:lstStyle/>
          <a:p>
            <a:pPr marL="342900" indent="-342900">
              <a:buAutoNum type="arabicParenR"/>
            </a:pPr>
            <a:r>
              <a:rPr lang="en-IN" dirty="0" smtClean="0"/>
              <a:t>It is overly enthusiastic about individual’s ethics and rationality.</a:t>
            </a:r>
          </a:p>
          <a:p>
            <a:pPr marL="342900" indent="-342900">
              <a:buAutoNum type="arabicParenR"/>
            </a:pPr>
            <a:r>
              <a:rPr lang="en-IN" dirty="0" smtClean="0"/>
              <a:t>Ignores need for reasonable control of media</a:t>
            </a:r>
          </a:p>
          <a:p>
            <a:pPr marL="342900" indent="-342900">
              <a:buAutoNum type="arabicParenR"/>
            </a:pPr>
            <a:r>
              <a:rPr lang="en-IN" dirty="0" smtClean="0"/>
              <a:t>Ignores dilemmas posed by conflicting notes.(e.g. Free Press </a:t>
            </a:r>
            <a:r>
              <a:rPr lang="en-IN" dirty="0" smtClean="0"/>
              <a:t>Vs</a:t>
            </a:r>
            <a:r>
              <a:rPr lang="en-IN" dirty="0" smtClean="0"/>
              <a:t> Personal Privacy</a:t>
            </a:r>
          </a:p>
          <a:p>
            <a:pPr marL="342900" indent="-342900">
              <a:buAutoNum type="arabicParenR"/>
            </a:pPr>
            <a:r>
              <a:rPr lang="en-IN" dirty="0" smtClean="0"/>
              <a:t>It doesn’t reach out to grassroots as they don’t have buying capacities, ultimately news is commodity and newspaper is profit making business. Therefore the privately owned media would always work for profit.</a:t>
            </a:r>
          </a:p>
          <a:p>
            <a:pPr marL="342900" indent="-342900">
              <a:buAutoNum type="arabicParenR"/>
            </a:pPr>
            <a:r>
              <a:rPr lang="en-IN" dirty="0" smtClean="0"/>
              <a:t>Its actually utopian in nature because in reality it doesn’t give equal liberty to everybody. </a:t>
            </a:r>
          </a:p>
          <a:p>
            <a:pPr marL="342900" indent="-342900">
              <a:buAutoNum type="arabicParenR"/>
            </a:pPr>
            <a:endParaRPr lang="en-IN" dirty="0"/>
          </a:p>
        </p:txBody>
      </p:sp>
      <p:sp>
        <p:nvSpPr>
          <p:cNvPr id="3" name="TextBox 2"/>
          <p:cNvSpPr txBox="1"/>
          <p:nvPr/>
        </p:nvSpPr>
        <p:spPr>
          <a:xfrm>
            <a:off x="1745126" y="5661248"/>
            <a:ext cx="6053260" cy="646331"/>
          </a:xfrm>
          <a:prstGeom prst="rect">
            <a:avLst/>
          </a:prstGeom>
          <a:noFill/>
        </p:spPr>
        <p:txBody>
          <a:bodyPr wrap="none" rtlCol="0">
            <a:spAutoFit/>
          </a:bodyPr>
          <a:lstStyle/>
          <a:p>
            <a:pPr algn="ctr"/>
            <a:r>
              <a:rPr lang="en-IN" b="1" dirty="0" smtClean="0"/>
              <a:t>The weakness led to the development of  a new theory called</a:t>
            </a:r>
          </a:p>
          <a:p>
            <a:pPr algn="ctr"/>
            <a:r>
              <a:rPr lang="en-IN" b="1" dirty="0" smtClean="0"/>
              <a:t>- Social Responsibility theory</a:t>
            </a:r>
            <a:endParaRPr lang="en-IN" b="1" dirty="0"/>
          </a:p>
        </p:txBody>
      </p:sp>
    </p:spTree>
    <p:extLst>
      <p:ext uri="{BB962C8B-B14F-4D97-AF65-F5344CB8AC3E}">
        <p14:creationId xmlns:p14="http://schemas.microsoft.com/office/powerpoint/2010/main" val="3539582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Normative theory </a:t>
            </a:r>
            <a:r>
              <a:rPr lang="en-IN" dirty="0"/>
              <a:t>is different</a:t>
            </a:r>
          </a:p>
        </p:txBody>
      </p:sp>
      <p:sp>
        <p:nvSpPr>
          <p:cNvPr id="3" name="Content Placeholder 2"/>
          <p:cNvSpPr>
            <a:spLocks noGrp="1"/>
          </p:cNvSpPr>
          <p:nvPr>
            <p:ph idx="1"/>
          </p:nvPr>
        </p:nvSpPr>
        <p:spPr/>
        <p:txBody>
          <a:bodyPr/>
          <a:lstStyle/>
          <a:p>
            <a:r>
              <a:rPr lang="en-IN" dirty="0" smtClean="0"/>
              <a:t>Because it doesn’t deal with what media is doing. </a:t>
            </a:r>
            <a:r>
              <a:rPr lang="en-IN" i="1" dirty="0" smtClean="0"/>
              <a:t>It deals with what media ought to do.</a:t>
            </a:r>
          </a:p>
          <a:p>
            <a:pPr marL="0" indent="0">
              <a:buNone/>
            </a:pPr>
            <a:endParaRPr lang="en-IN" i="1" dirty="0" smtClean="0"/>
          </a:p>
          <a:p>
            <a:r>
              <a:rPr lang="en-IN" i="1" dirty="0" smtClean="0"/>
              <a:t>Normative theory says that the behaviour or function of the media is determined by the socio-political set-up in which it operates.</a:t>
            </a:r>
          </a:p>
          <a:p>
            <a:r>
              <a:rPr lang="en-IN" dirty="0" smtClean="0"/>
              <a:t>E.g.- </a:t>
            </a:r>
            <a:r>
              <a:rPr lang="en-IN" dirty="0" smtClean="0"/>
              <a:t>China, North Korea, Middle east, India</a:t>
            </a:r>
            <a:endParaRPr lang="en-IN" dirty="0"/>
          </a:p>
        </p:txBody>
      </p:sp>
    </p:spTree>
    <p:extLst>
      <p:ext uri="{BB962C8B-B14F-4D97-AF65-F5344CB8AC3E}">
        <p14:creationId xmlns:p14="http://schemas.microsoft.com/office/powerpoint/2010/main" val="1114201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t>
            </a:r>
            <a:r>
              <a:rPr lang="en-US" dirty="0"/>
              <a:t>Social Responsibility </a:t>
            </a:r>
            <a:r>
              <a:rPr lang="en-US" dirty="0" smtClean="0"/>
              <a:t>Theory</a:t>
            </a:r>
            <a:endParaRPr lang="en-IN" dirty="0"/>
          </a:p>
        </p:txBody>
      </p:sp>
      <p:sp>
        <p:nvSpPr>
          <p:cNvPr id="3" name="Content Placeholder 2"/>
          <p:cNvSpPr>
            <a:spLocks noGrp="1"/>
          </p:cNvSpPr>
          <p:nvPr>
            <p:ph idx="1"/>
          </p:nvPr>
        </p:nvSpPr>
        <p:spPr>
          <a:xfrm>
            <a:off x="1043608" y="2119257"/>
            <a:ext cx="7272808" cy="3603812"/>
          </a:xfrm>
        </p:spPr>
        <p:txBody>
          <a:bodyPr>
            <a:normAutofit lnSpcReduction="10000"/>
          </a:bodyPr>
          <a:lstStyle/>
          <a:p>
            <a:endParaRPr lang="en-US" dirty="0" smtClean="0"/>
          </a:p>
          <a:p>
            <a:r>
              <a:rPr lang="en-US" dirty="0" smtClean="0"/>
              <a:t>It is a modification of Libertarian theory. In  </a:t>
            </a:r>
            <a:r>
              <a:rPr lang="en-US" dirty="0"/>
              <a:t>Social Responsibility Theory, the press is taken to be for the people and society</a:t>
            </a:r>
            <a:r>
              <a:rPr lang="en-US" dirty="0" smtClean="0"/>
              <a:t>. </a:t>
            </a:r>
          </a:p>
          <a:p>
            <a:pPr marL="0" indent="0">
              <a:buNone/>
            </a:pPr>
            <a:endParaRPr lang="en-US" dirty="0" smtClean="0"/>
          </a:p>
          <a:p>
            <a:r>
              <a:rPr lang="en-US" dirty="0" smtClean="0"/>
              <a:t>Media should act as the fourth estate or the fourth pillar of democracy.</a:t>
            </a:r>
          </a:p>
          <a:p>
            <a:r>
              <a:rPr lang="en-US" dirty="0" smtClean="0"/>
              <a:t>Media should not only collect news, it should also interpret, so people are better informed.</a:t>
            </a:r>
            <a:endParaRPr lang="en-IN" dirty="0"/>
          </a:p>
        </p:txBody>
      </p:sp>
    </p:spTree>
    <p:extLst>
      <p:ext uri="{BB962C8B-B14F-4D97-AF65-F5344CB8AC3E}">
        <p14:creationId xmlns:p14="http://schemas.microsoft.com/office/powerpoint/2010/main" val="29835187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965245" cy="811218"/>
          </a:xfrm>
        </p:spPr>
        <p:txBody>
          <a:bodyPr>
            <a:normAutofit fontScale="90000"/>
          </a:bodyPr>
          <a:lstStyle/>
          <a:p>
            <a:r>
              <a:rPr lang="en-IN" dirty="0" smtClean="0"/>
              <a:t>Tenets of Social </a:t>
            </a:r>
            <a:r>
              <a:rPr lang="en-IN" dirty="0"/>
              <a:t>R</a:t>
            </a:r>
            <a:r>
              <a:rPr lang="en-IN" dirty="0" smtClean="0"/>
              <a:t>esponsibility </a:t>
            </a:r>
            <a:r>
              <a:rPr lang="en-IN" dirty="0"/>
              <a:t>T</a:t>
            </a:r>
            <a:r>
              <a:rPr lang="en-IN" dirty="0" smtClean="0"/>
              <a:t>heory</a:t>
            </a:r>
            <a:endParaRPr lang="en-IN" dirty="0"/>
          </a:p>
        </p:txBody>
      </p:sp>
      <p:sp>
        <p:nvSpPr>
          <p:cNvPr id="3" name="Content Placeholder 2"/>
          <p:cNvSpPr>
            <a:spLocks noGrp="1"/>
          </p:cNvSpPr>
          <p:nvPr>
            <p:ph idx="1"/>
          </p:nvPr>
        </p:nvSpPr>
        <p:spPr>
          <a:xfrm>
            <a:off x="1043608" y="1772816"/>
            <a:ext cx="6984776" cy="4464495"/>
          </a:xfrm>
        </p:spPr>
        <p:txBody>
          <a:bodyPr>
            <a:normAutofit/>
          </a:bodyPr>
          <a:lstStyle/>
          <a:p>
            <a:r>
              <a:rPr lang="en-IN" b="1" dirty="0"/>
              <a:t>Emphasis on social </a:t>
            </a:r>
            <a:r>
              <a:rPr lang="en-IN" b="1" dirty="0" smtClean="0"/>
              <a:t>responsibility- </a:t>
            </a:r>
            <a:r>
              <a:rPr lang="en-US" dirty="0"/>
              <a:t>The media must be responsible towards the society</a:t>
            </a:r>
            <a:r>
              <a:rPr lang="en-US" dirty="0" smtClean="0"/>
              <a:t>.</a:t>
            </a:r>
          </a:p>
          <a:p>
            <a:r>
              <a:rPr lang="en-IN" b="1" dirty="0"/>
              <a:t>Self-regulation in </a:t>
            </a:r>
            <a:r>
              <a:rPr lang="en-IN" b="1" dirty="0" smtClean="0"/>
              <a:t>media- </a:t>
            </a:r>
            <a:r>
              <a:rPr lang="en-IN" dirty="0" smtClean="0"/>
              <a:t>Censorship</a:t>
            </a:r>
          </a:p>
          <a:p>
            <a:r>
              <a:rPr lang="en-IN" b="1" dirty="0" smtClean="0"/>
              <a:t>Private </a:t>
            </a:r>
            <a:r>
              <a:rPr lang="en-IN" b="1" dirty="0"/>
              <a:t>press </a:t>
            </a:r>
            <a:r>
              <a:rPr lang="en-IN" b="1" dirty="0" smtClean="0"/>
              <a:t>ownership- </a:t>
            </a:r>
            <a:r>
              <a:rPr lang="en-US" dirty="0"/>
              <a:t>Press is supposed to be owned privately. The government does not own the press. </a:t>
            </a:r>
            <a:endParaRPr lang="en-US" dirty="0" smtClean="0"/>
          </a:p>
          <a:p>
            <a:r>
              <a:rPr lang="en-IN" b="1" dirty="0"/>
              <a:t>Media as a democratic </a:t>
            </a:r>
            <a:r>
              <a:rPr lang="en-IN" b="1" dirty="0" smtClean="0"/>
              <a:t>institution </a:t>
            </a:r>
            <a:r>
              <a:rPr lang="en-IN" dirty="0" smtClean="0"/>
              <a:t>- </a:t>
            </a:r>
            <a:r>
              <a:rPr lang="en-US" dirty="0"/>
              <a:t>Media is not a part of the government and it must work on its own</a:t>
            </a:r>
            <a:r>
              <a:rPr lang="en-US" dirty="0" smtClean="0"/>
              <a:t>.</a:t>
            </a:r>
          </a:p>
          <a:p>
            <a:r>
              <a:rPr lang="en-IN" b="1" dirty="0"/>
              <a:t>Code of </a:t>
            </a:r>
            <a:r>
              <a:rPr lang="en-IN" b="1" dirty="0" smtClean="0"/>
              <a:t>ethics- </a:t>
            </a:r>
            <a:r>
              <a:rPr lang="en-IN" dirty="0" smtClean="0"/>
              <a:t> Media should have code  of ethics to be followed by all</a:t>
            </a:r>
            <a:endParaRPr lang="en-IN" b="1" dirty="0"/>
          </a:p>
        </p:txBody>
      </p:sp>
    </p:spTree>
    <p:extLst>
      <p:ext uri="{BB962C8B-B14F-4D97-AF65-F5344CB8AC3E}">
        <p14:creationId xmlns:p14="http://schemas.microsoft.com/office/powerpoint/2010/main" val="4614473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Criticism </a:t>
            </a:r>
            <a:r>
              <a:rPr lang="en-US" dirty="0"/>
              <a:t>of Social Responsibility Theory</a:t>
            </a:r>
            <a:br>
              <a:rPr lang="en-US" dirty="0"/>
            </a:br>
            <a:endParaRPr lang="en-IN" dirty="0"/>
          </a:p>
        </p:txBody>
      </p:sp>
      <p:sp>
        <p:nvSpPr>
          <p:cNvPr id="3" name="Content Placeholder 2"/>
          <p:cNvSpPr>
            <a:spLocks noGrp="1"/>
          </p:cNvSpPr>
          <p:nvPr>
            <p:ph idx="1"/>
          </p:nvPr>
        </p:nvSpPr>
        <p:spPr/>
        <p:txBody>
          <a:bodyPr/>
          <a:lstStyle/>
          <a:p>
            <a:r>
              <a:rPr lang="en-US" dirty="0"/>
              <a:t>Ethics are always vague, ambiguous and differs from case to case</a:t>
            </a:r>
            <a:r>
              <a:rPr lang="en-US" dirty="0" smtClean="0"/>
              <a:t>.</a:t>
            </a:r>
          </a:p>
          <a:p>
            <a:r>
              <a:rPr lang="en-US" dirty="0"/>
              <a:t>It is difficult to determine who sets clear principles and </a:t>
            </a:r>
            <a:r>
              <a:rPr lang="en-US" dirty="0" smtClean="0"/>
              <a:t>standards.</a:t>
            </a:r>
          </a:p>
          <a:p>
            <a:r>
              <a:rPr lang="en-US" dirty="0"/>
              <a:t>Social responsibility and ethics are morally obligatory things. </a:t>
            </a:r>
            <a:endParaRPr lang="en-IN" dirty="0"/>
          </a:p>
        </p:txBody>
      </p:sp>
    </p:spTree>
    <p:extLst>
      <p:ext uri="{BB962C8B-B14F-4D97-AF65-F5344CB8AC3E}">
        <p14:creationId xmlns:p14="http://schemas.microsoft.com/office/powerpoint/2010/main" val="22503188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2"/>
            <a:ext cx="6965245" cy="1675314"/>
          </a:xfrm>
        </p:spPr>
        <p:txBody>
          <a:bodyPr>
            <a:noAutofit/>
          </a:bodyPr>
          <a:lstStyle/>
          <a:p>
            <a:r>
              <a:rPr lang="en-IN" sz="3200" b="1" dirty="0"/>
              <a:t>Soviet Media </a:t>
            </a:r>
            <a:r>
              <a:rPr lang="en-IN" sz="3200" b="1" dirty="0" smtClean="0"/>
              <a:t>Theory</a:t>
            </a:r>
            <a:r>
              <a:rPr lang="en-IN" sz="1600" dirty="0" smtClean="0"/>
              <a:t/>
            </a:r>
            <a:br>
              <a:rPr lang="en-IN" sz="1600" dirty="0" smtClean="0"/>
            </a:br>
            <a:r>
              <a:rPr lang="en-US" sz="1800" dirty="0"/>
              <a:t>The communist and Marxist government rule and communist theory of mass </a:t>
            </a:r>
            <a:r>
              <a:rPr lang="en-US" sz="1800" dirty="0" smtClean="0"/>
              <a:t>communication</a:t>
            </a:r>
            <a:r>
              <a:rPr lang="en-US" sz="1800" dirty="0"/>
              <a:t> was practically used by the then Soviet Union (Russia) in 1917. Thus, the theory is also known as Soviet Theory of Mass Communication.</a:t>
            </a:r>
            <a:r>
              <a:rPr lang="en-IN" sz="1800" dirty="0"/>
              <a:t/>
            </a:r>
            <a:br>
              <a:rPr lang="en-IN" sz="1800" dirty="0"/>
            </a:br>
            <a:endParaRPr lang="en-IN" sz="1600" dirty="0"/>
          </a:p>
        </p:txBody>
      </p:sp>
      <p:sp>
        <p:nvSpPr>
          <p:cNvPr id="3" name="Content Placeholder 2"/>
          <p:cNvSpPr>
            <a:spLocks noGrp="1"/>
          </p:cNvSpPr>
          <p:nvPr>
            <p:ph idx="1"/>
          </p:nvPr>
        </p:nvSpPr>
        <p:spPr>
          <a:xfrm>
            <a:off x="755576" y="2708920"/>
            <a:ext cx="7632848" cy="3603812"/>
          </a:xfrm>
        </p:spPr>
        <p:txBody>
          <a:bodyPr/>
          <a:lstStyle/>
          <a:p>
            <a:r>
              <a:rPr lang="en-IN" dirty="0" smtClean="0"/>
              <a:t>Its more like an authoritarian theory but here Media should not be owned privately.</a:t>
            </a:r>
          </a:p>
          <a:p>
            <a:r>
              <a:rPr lang="en-IN" dirty="0" smtClean="0"/>
              <a:t>It should not promote any monarch or ruler</a:t>
            </a:r>
          </a:p>
          <a:p>
            <a:r>
              <a:rPr lang="en-IN" dirty="0" smtClean="0"/>
              <a:t>It should promote Communist Ideology- Marxist Leninist principles.</a:t>
            </a:r>
          </a:p>
          <a:p>
            <a:r>
              <a:rPr lang="en-IN" dirty="0" smtClean="0"/>
              <a:t>Should serve the interest of working class- (Proletariat)- improving their situations, educating them</a:t>
            </a:r>
            <a:endParaRPr lang="en-IN" dirty="0"/>
          </a:p>
        </p:txBody>
      </p:sp>
    </p:spTree>
    <p:extLst>
      <p:ext uri="{BB962C8B-B14F-4D97-AF65-F5344CB8AC3E}">
        <p14:creationId xmlns:p14="http://schemas.microsoft.com/office/powerpoint/2010/main" val="25004126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How to ensure that media will always promote the causes of working class?</a:t>
            </a:r>
            <a:endParaRPr lang="en-IN" dirty="0"/>
          </a:p>
        </p:txBody>
      </p:sp>
      <p:sp>
        <p:nvSpPr>
          <p:cNvPr id="3" name="Content Placeholder 2"/>
          <p:cNvSpPr>
            <a:spLocks noGrp="1"/>
          </p:cNvSpPr>
          <p:nvPr>
            <p:ph idx="1"/>
          </p:nvPr>
        </p:nvSpPr>
        <p:spPr>
          <a:xfrm>
            <a:off x="1463040" y="2348879"/>
            <a:ext cx="6196405" cy="3374189"/>
          </a:xfrm>
        </p:spPr>
        <p:txBody>
          <a:bodyPr/>
          <a:lstStyle/>
          <a:p>
            <a:r>
              <a:rPr lang="en-IN" dirty="0" smtClean="0"/>
              <a:t>There was just one way…… and it was ….Government should own the media.</a:t>
            </a:r>
          </a:p>
          <a:p>
            <a:endParaRPr lang="en-IN" dirty="0"/>
          </a:p>
          <a:p>
            <a:r>
              <a:rPr lang="en-IN" dirty="0" smtClean="0"/>
              <a:t>So, in Soviet Media, the control and ownership of media is entirely with the government.</a:t>
            </a:r>
          </a:p>
          <a:p>
            <a:r>
              <a:rPr lang="en-IN" dirty="0" smtClean="0"/>
              <a:t>It is still practiced in Cuba, North Korea ad Vietnam</a:t>
            </a:r>
            <a:endParaRPr lang="en-IN" dirty="0"/>
          </a:p>
        </p:txBody>
      </p:sp>
    </p:spTree>
    <p:extLst>
      <p:ext uri="{BB962C8B-B14F-4D97-AF65-F5344CB8AC3E}">
        <p14:creationId xmlns:p14="http://schemas.microsoft.com/office/powerpoint/2010/main" val="12648026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965245" cy="955234"/>
          </a:xfrm>
        </p:spPr>
        <p:txBody>
          <a:bodyPr>
            <a:normAutofit fontScale="90000"/>
          </a:bodyPr>
          <a:lstStyle/>
          <a:p>
            <a:r>
              <a:rPr lang="en-IN" dirty="0" smtClean="0"/>
              <a:t>Soviet Media Theory- Tenets</a:t>
            </a:r>
            <a:endParaRPr lang="en-IN" dirty="0"/>
          </a:p>
        </p:txBody>
      </p:sp>
      <p:sp>
        <p:nvSpPr>
          <p:cNvPr id="3" name="Content Placeholder 2"/>
          <p:cNvSpPr>
            <a:spLocks noGrp="1"/>
          </p:cNvSpPr>
          <p:nvPr>
            <p:ph idx="1"/>
          </p:nvPr>
        </p:nvSpPr>
        <p:spPr>
          <a:xfrm>
            <a:off x="1331640" y="1844824"/>
            <a:ext cx="6984776" cy="4176464"/>
          </a:xfrm>
        </p:spPr>
        <p:txBody>
          <a:bodyPr>
            <a:normAutofit/>
          </a:bodyPr>
          <a:lstStyle/>
          <a:p>
            <a:r>
              <a:rPr lang="en-US" dirty="0"/>
              <a:t>Media was owned by the state</a:t>
            </a:r>
            <a:endParaRPr lang="en-IN" dirty="0"/>
          </a:p>
          <a:p>
            <a:r>
              <a:rPr lang="en-US" dirty="0"/>
              <a:t>Media followed communist ideology of governance and political </a:t>
            </a:r>
            <a:r>
              <a:rPr lang="en-US" dirty="0" smtClean="0"/>
              <a:t>system</a:t>
            </a:r>
          </a:p>
          <a:p>
            <a:r>
              <a:rPr lang="en-US" dirty="0"/>
              <a:t>Criticism of communist ideology was taken as a </a:t>
            </a:r>
            <a:r>
              <a:rPr lang="en-US" dirty="0" smtClean="0"/>
              <a:t>crime</a:t>
            </a:r>
          </a:p>
          <a:p>
            <a:r>
              <a:rPr lang="en-US" dirty="0"/>
              <a:t>It helped the working class to work better and highlighting their problems and it made people aware about </a:t>
            </a:r>
            <a:r>
              <a:rPr lang="en-US" dirty="0" smtClean="0"/>
              <a:t>communism.</a:t>
            </a:r>
          </a:p>
          <a:p>
            <a:r>
              <a:rPr lang="en-US" dirty="0"/>
              <a:t>Media was used to transmit propaganda and for transmission of social policies</a:t>
            </a:r>
            <a:endParaRPr lang="en-IN" dirty="0"/>
          </a:p>
        </p:txBody>
      </p:sp>
    </p:spTree>
    <p:extLst>
      <p:ext uri="{BB962C8B-B14F-4D97-AF65-F5344CB8AC3E}">
        <p14:creationId xmlns:p14="http://schemas.microsoft.com/office/powerpoint/2010/main" val="7973107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Criticism of Soviet Media Theory</a:t>
            </a:r>
            <a:endParaRPr lang="en-IN" dirty="0"/>
          </a:p>
        </p:txBody>
      </p:sp>
      <p:sp>
        <p:nvSpPr>
          <p:cNvPr id="3" name="Content Placeholder 2"/>
          <p:cNvSpPr>
            <a:spLocks noGrp="1"/>
          </p:cNvSpPr>
          <p:nvPr>
            <p:ph idx="1"/>
          </p:nvPr>
        </p:nvSpPr>
        <p:spPr>
          <a:xfrm>
            <a:off x="1043608" y="2119257"/>
            <a:ext cx="7128792" cy="3603812"/>
          </a:xfrm>
        </p:spPr>
        <p:txBody>
          <a:bodyPr/>
          <a:lstStyle/>
          <a:p>
            <a:r>
              <a:rPr lang="en-US" dirty="0"/>
              <a:t>Propaganda based information is only delivered. The information might be false</a:t>
            </a:r>
            <a:r>
              <a:rPr lang="en-US" dirty="0" smtClean="0"/>
              <a:t>.</a:t>
            </a:r>
          </a:p>
          <a:p>
            <a:r>
              <a:rPr lang="en-US" dirty="0"/>
              <a:t>Leader is taken as the greatest and citizens are not given importance</a:t>
            </a:r>
            <a:r>
              <a:rPr lang="en-US" dirty="0" smtClean="0"/>
              <a:t>.</a:t>
            </a:r>
          </a:p>
          <a:p>
            <a:r>
              <a:rPr lang="en-US" dirty="0"/>
              <a:t>The media can not play the role of the watchdog</a:t>
            </a:r>
            <a:r>
              <a:rPr lang="en-US" dirty="0" smtClean="0"/>
              <a:t>.</a:t>
            </a:r>
          </a:p>
          <a:p>
            <a:r>
              <a:rPr lang="en-US" dirty="0"/>
              <a:t>No media can criticize the government and the government will not get the chance to improve.</a:t>
            </a:r>
            <a:endParaRPr lang="en-IN" dirty="0"/>
          </a:p>
        </p:txBody>
      </p:sp>
    </p:spTree>
    <p:extLst>
      <p:ext uri="{BB962C8B-B14F-4D97-AF65-F5344CB8AC3E}">
        <p14:creationId xmlns:p14="http://schemas.microsoft.com/office/powerpoint/2010/main" val="17817216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IN" dirty="0"/>
          </a:p>
        </p:txBody>
      </p:sp>
      <p:sp>
        <p:nvSpPr>
          <p:cNvPr id="3" name="Content Placeholder 2"/>
          <p:cNvSpPr>
            <a:spLocks noGrp="1"/>
          </p:cNvSpPr>
          <p:nvPr>
            <p:ph idx="1"/>
          </p:nvPr>
        </p:nvSpPr>
        <p:spPr>
          <a:xfrm>
            <a:off x="827584" y="2132856"/>
            <a:ext cx="7560840" cy="3603812"/>
          </a:xfrm>
        </p:spPr>
        <p:txBody>
          <a:bodyPr>
            <a:normAutofit fontScale="92500" lnSpcReduction="20000"/>
          </a:bodyPr>
          <a:lstStyle/>
          <a:p>
            <a:r>
              <a:rPr lang="en-IN" dirty="0"/>
              <a:t>NORMATIVE THEORIES OF THE MEDIA- Journalism in Democratic Societies- </a:t>
            </a:r>
            <a:r>
              <a:rPr lang="en-US" dirty="0"/>
              <a:t>Clifford G. Christians, Theodore L. </a:t>
            </a:r>
            <a:r>
              <a:rPr lang="en-US" dirty="0"/>
              <a:t>Glasser</a:t>
            </a:r>
            <a:r>
              <a:rPr lang="en-US" dirty="0"/>
              <a:t> </a:t>
            </a:r>
            <a:r>
              <a:rPr lang="en-IN" dirty="0"/>
              <a:t>Denis </a:t>
            </a:r>
            <a:r>
              <a:rPr lang="en-IN" dirty="0"/>
              <a:t>McQuail</a:t>
            </a:r>
            <a:r>
              <a:rPr lang="en-IN" dirty="0"/>
              <a:t>, </a:t>
            </a:r>
            <a:r>
              <a:rPr lang="en-IN" dirty="0"/>
              <a:t>Kaarle</a:t>
            </a:r>
            <a:r>
              <a:rPr lang="en-IN" dirty="0"/>
              <a:t> </a:t>
            </a:r>
            <a:r>
              <a:rPr lang="en-IN" dirty="0"/>
              <a:t>Nordenstreng</a:t>
            </a:r>
            <a:r>
              <a:rPr lang="en-IN" dirty="0"/>
              <a:t> Robert A. White- University of Illinois Press</a:t>
            </a:r>
          </a:p>
          <a:p>
            <a:r>
              <a:rPr lang="en-US" dirty="0"/>
              <a:t>Encyclopedia of Communication Theory- by </a:t>
            </a:r>
            <a:r>
              <a:rPr lang="en-IN" dirty="0"/>
              <a:t>Stephen W. Littlejohn Karen A. Foss- Sage Publication</a:t>
            </a:r>
            <a:endParaRPr lang="en-IN" dirty="0">
              <a:hlinkClick r:id="rId2"/>
            </a:endParaRPr>
          </a:p>
          <a:p>
            <a:r>
              <a:rPr lang="en-IN" dirty="0"/>
              <a:t>A lecture by </a:t>
            </a:r>
            <a:r>
              <a:rPr lang="en-IN" dirty="0"/>
              <a:t>Ms.</a:t>
            </a:r>
            <a:r>
              <a:rPr lang="en-IN" dirty="0"/>
              <a:t> </a:t>
            </a:r>
            <a:r>
              <a:rPr lang="en-IN" dirty="0" smtClean="0"/>
              <a:t>Shubha</a:t>
            </a:r>
            <a:r>
              <a:rPr lang="en-IN" dirty="0" smtClean="0"/>
              <a:t> </a:t>
            </a:r>
            <a:r>
              <a:rPr lang="en-IN" dirty="0"/>
              <a:t>Das </a:t>
            </a:r>
            <a:r>
              <a:rPr lang="en-IN" dirty="0"/>
              <a:t>Moullick</a:t>
            </a:r>
            <a:r>
              <a:rPr lang="en-IN" dirty="0"/>
              <a:t>, Faculty </a:t>
            </a:r>
            <a:r>
              <a:rPr lang="en-IN" dirty="0"/>
              <a:t>iLead</a:t>
            </a:r>
            <a:r>
              <a:rPr lang="en-IN" dirty="0"/>
              <a:t> </a:t>
            </a:r>
            <a:r>
              <a:rPr lang="en-IN" dirty="0" smtClean="0"/>
              <a:t>College,Link</a:t>
            </a:r>
            <a:r>
              <a:rPr lang="en-IN" dirty="0"/>
              <a:t>-</a:t>
            </a:r>
            <a:r>
              <a:rPr lang="en-IN" dirty="0" smtClean="0">
                <a:hlinkClick r:id="rId2"/>
              </a:rPr>
              <a:t>https</a:t>
            </a:r>
            <a:r>
              <a:rPr lang="en-IN" dirty="0">
                <a:hlinkClick r:id="rId2"/>
              </a:rPr>
              <a:t>://www.youtube.com/watch?v=Xx7h77YrWvY</a:t>
            </a:r>
            <a:endParaRPr lang="en-IN" dirty="0">
              <a:hlinkClick r:id="rId3"/>
            </a:endParaRPr>
          </a:p>
          <a:p>
            <a:r>
              <a:rPr lang="en-IN" dirty="0">
                <a:hlinkClick r:id="rId3"/>
              </a:rPr>
              <a:t>http://bizzybrain2013.blogspot.com/2012/12/normative-theories-of-press.html</a:t>
            </a:r>
            <a:endParaRPr lang="en-IN" dirty="0"/>
          </a:p>
        </p:txBody>
      </p:sp>
    </p:spTree>
    <p:extLst>
      <p:ext uri="{BB962C8B-B14F-4D97-AF65-F5344CB8AC3E}">
        <p14:creationId xmlns:p14="http://schemas.microsoft.com/office/powerpoint/2010/main" val="16494037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2924944"/>
            <a:ext cx="6965245" cy="1202485"/>
          </a:xfrm>
        </p:spPr>
        <p:txBody>
          <a:bodyPr>
            <a:noAutofit/>
          </a:bodyPr>
          <a:lstStyle/>
          <a:p>
            <a:r>
              <a:rPr lang="en-IN" sz="8000" b="1" dirty="0" smtClean="0"/>
              <a:t>THE END</a:t>
            </a:r>
            <a:endParaRPr lang="en-IN" sz="8000" b="1" dirty="0"/>
          </a:p>
        </p:txBody>
      </p:sp>
    </p:spTree>
    <p:extLst>
      <p:ext uri="{BB962C8B-B14F-4D97-AF65-F5344CB8AC3E}">
        <p14:creationId xmlns:p14="http://schemas.microsoft.com/office/powerpoint/2010/main" val="369767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The origin of Normative theories</a:t>
            </a:r>
            <a:endParaRPr lang="en-IN"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64088" y="2060848"/>
            <a:ext cx="2421442" cy="3956605"/>
          </a:xfrm>
        </p:spPr>
      </p:pic>
      <p:sp>
        <p:nvSpPr>
          <p:cNvPr id="5" name="TextBox 4"/>
          <p:cNvSpPr txBox="1"/>
          <p:nvPr/>
        </p:nvSpPr>
        <p:spPr>
          <a:xfrm>
            <a:off x="1187624" y="2348880"/>
            <a:ext cx="3816424" cy="1477328"/>
          </a:xfrm>
          <a:prstGeom prst="rect">
            <a:avLst/>
          </a:prstGeom>
          <a:noFill/>
        </p:spPr>
        <p:txBody>
          <a:bodyPr wrap="square" rtlCol="0">
            <a:spAutoFit/>
          </a:bodyPr>
          <a:lstStyle/>
          <a:p>
            <a:r>
              <a:rPr lang="en-IN" dirty="0" smtClean="0"/>
              <a:t>The idea was first introduced to the world in the book “Four Theories of the Press” published by </a:t>
            </a:r>
            <a:r>
              <a:rPr lang="de-DE" dirty="0"/>
              <a:t> </a:t>
            </a:r>
            <a:r>
              <a:rPr lang="de-DE" dirty="0" smtClean="0"/>
              <a:t>Fred Seaton Siebert, Theodore Peterson and Wilbur Schramm  in 1956</a:t>
            </a:r>
            <a:endParaRPr lang="en-IN" dirty="0"/>
          </a:p>
        </p:txBody>
      </p:sp>
    </p:spTree>
    <p:extLst>
      <p:ext uri="{BB962C8B-B14F-4D97-AF65-F5344CB8AC3E}">
        <p14:creationId xmlns:p14="http://schemas.microsoft.com/office/powerpoint/2010/main" val="18681646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sp>
        <p:nvSpPr>
          <p:cNvPr id="3" name="Content Placeholder 2"/>
          <p:cNvSpPr>
            <a:spLocks noGrp="1"/>
          </p:cNvSpPr>
          <p:nvPr>
            <p:ph idx="1"/>
          </p:nvPr>
        </p:nvSpPr>
        <p:spPr/>
        <p:txBody>
          <a:bodyPr>
            <a:normAutofit fontScale="92500" lnSpcReduction="10000"/>
          </a:bodyPr>
          <a:lstStyle/>
          <a:p>
            <a:r>
              <a:rPr lang="en-IN" dirty="0" smtClean="0"/>
              <a:t>As per this theory media is always expected to reflect the belief systems of the society it works in. All Societies are different in some or the other way.</a:t>
            </a:r>
          </a:p>
          <a:p>
            <a:r>
              <a:rPr lang="en-IN" dirty="0" smtClean="0"/>
              <a:t>E.g. Patriotism, Equality before law, justice for all, Secularism, Social solidarity.</a:t>
            </a:r>
          </a:p>
          <a:p>
            <a:endParaRPr lang="en-IN" dirty="0"/>
          </a:p>
          <a:p>
            <a:r>
              <a:rPr lang="en-IN" dirty="0" smtClean="0"/>
              <a:t>Therefore, Normative theories are more about  ownership and control and relationship between Press and Government</a:t>
            </a:r>
          </a:p>
          <a:p>
            <a:endParaRPr lang="en-IN" dirty="0" smtClean="0"/>
          </a:p>
          <a:p>
            <a:endParaRPr lang="en-IN" dirty="0"/>
          </a:p>
        </p:txBody>
      </p:sp>
    </p:spTree>
    <p:extLst>
      <p:ext uri="{BB962C8B-B14F-4D97-AF65-F5344CB8AC3E}">
        <p14:creationId xmlns:p14="http://schemas.microsoft.com/office/powerpoint/2010/main" val="21225831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Major Normative theories</a:t>
            </a:r>
            <a:endParaRPr lang="en-IN" dirty="0"/>
          </a:p>
        </p:txBody>
      </p:sp>
      <p:sp>
        <p:nvSpPr>
          <p:cNvPr id="3" name="Content Placeholder 2"/>
          <p:cNvSpPr>
            <a:spLocks noGrp="1"/>
          </p:cNvSpPr>
          <p:nvPr>
            <p:ph idx="1"/>
          </p:nvPr>
        </p:nvSpPr>
        <p:spPr/>
        <p:txBody>
          <a:bodyPr/>
          <a:lstStyle/>
          <a:p>
            <a:r>
              <a:rPr lang="en-IN" dirty="0" smtClean="0"/>
              <a:t>Authoritarian Theory</a:t>
            </a:r>
          </a:p>
          <a:p>
            <a:r>
              <a:rPr lang="en-IN" dirty="0" smtClean="0"/>
              <a:t>Libertarian Theory</a:t>
            </a:r>
          </a:p>
          <a:p>
            <a:r>
              <a:rPr lang="en-IN" dirty="0" smtClean="0"/>
              <a:t>Social Responsibility Theory</a:t>
            </a:r>
          </a:p>
          <a:p>
            <a:r>
              <a:rPr lang="en-IN" dirty="0" smtClean="0"/>
              <a:t>Soviet Media Theory</a:t>
            </a:r>
            <a:endParaRPr lang="en-IN" dirty="0"/>
          </a:p>
        </p:txBody>
      </p:sp>
    </p:spTree>
    <p:extLst>
      <p:ext uri="{BB962C8B-B14F-4D97-AF65-F5344CB8AC3E}">
        <p14:creationId xmlns:p14="http://schemas.microsoft.com/office/powerpoint/2010/main" val="30467866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Authoritarian Theory</a:t>
            </a:r>
            <a:endParaRPr lang="en-IN" dirty="0"/>
          </a:p>
        </p:txBody>
      </p:sp>
      <p:sp>
        <p:nvSpPr>
          <p:cNvPr id="3" name="Content Placeholder 2"/>
          <p:cNvSpPr>
            <a:spLocks noGrp="1"/>
          </p:cNvSpPr>
          <p:nvPr>
            <p:ph idx="1"/>
          </p:nvPr>
        </p:nvSpPr>
        <p:spPr/>
        <p:txBody>
          <a:bodyPr/>
          <a:lstStyle/>
          <a:p>
            <a:r>
              <a:rPr lang="en-IN" dirty="0" smtClean="0"/>
              <a:t>It was prevalent in the era of absolute Monarchy</a:t>
            </a:r>
          </a:p>
          <a:p>
            <a:r>
              <a:rPr lang="en-IN" dirty="0" smtClean="0"/>
              <a:t>The medieval European countries were ruled by absolute monarchs.</a:t>
            </a:r>
          </a:p>
          <a:p>
            <a:r>
              <a:rPr lang="en-IN" dirty="0" smtClean="0"/>
              <a:t>Absolute monarchy was hereditary-the natural divine right or birth right to be king and rule, so no one questioned these monarchs. E.g.  Bhutan</a:t>
            </a:r>
            <a:endParaRPr lang="en-IN" dirty="0"/>
          </a:p>
        </p:txBody>
      </p:sp>
    </p:spTree>
    <p:extLst>
      <p:ext uri="{BB962C8B-B14F-4D97-AF65-F5344CB8AC3E}">
        <p14:creationId xmlns:p14="http://schemas.microsoft.com/office/powerpoint/2010/main" val="25359926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Authoritarian Theory</a:t>
            </a:r>
          </a:p>
        </p:txBody>
      </p:sp>
      <p:sp>
        <p:nvSpPr>
          <p:cNvPr id="3" name="Content Placeholder 2"/>
          <p:cNvSpPr>
            <a:spLocks noGrp="1"/>
          </p:cNvSpPr>
          <p:nvPr>
            <p:ph idx="1"/>
          </p:nvPr>
        </p:nvSpPr>
        <p:spPr/>
        <p:txBody>
          <a:bodyPr/>
          <a:lstStyle/>
          <a:p>
            <a:r>
              <a:rPr lang="en-IN" dirty="0" smtClean="0"/>
              <a:t>No one including press can challenge or question the authority of the king.</a:t>
            </a:r>
          </a:p>
          <a:p>
            <a:r>
              <a:rPr lang="en-IN" dirty="0" smtClean="0"/>
              <a:t>Press always has to promote and appreciate the monarch.</a:t>
            </a:r>
          </a:p>
          <a:p>
            <a:r>
              <a:rPr lang="en-IN" dirty="0" smtClean="0"/>
              <a:t>In this system, the day to day press content is not curtailed or censored.</a:t>
            </a:r>
          </a:p>
          <a:p>
            <a:r>
              <a:rPr lang="en-IN" dirty="0"/>
              <a:t>B</a:t>
            </a:r>
            <a:r>
              <a:rPr lang="en-IN" dirty="0" smtClean="0"/>
              <a:t>ut there is a general understanding that nothing should be printed or said against the monarch.</a:t>
            </a:r>
          </a:p>
          <a:p>
            <a:endParaRPr lang="en-IN" dirty="0"/>
          </a:p>
        </p:txBody>
      </p:sp>
    </p:spTree>
    <p:extLst>
      <p:ext uri="{BB962C8B-B14F-4D97-AF65-F5344CB8AC3E}">
        <p14:creationId xmlns:p14="http://schemas.microsoft.com/office/powerpoint/2010/main" val="16697403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Authoritarian Theory</a:t>
            </a:r>
          </a:p>
        </p:txBody>
      </p:sp>
      <p:sp>
        <p:nvSpPr>
          <p:cNvPr id="3" name="Content Placeholder 2"/>
          <p:cNvSpPr>
            <a:spLocks noGrp="1"/>
          </p:cNvSpPr>
          <p:nvPr>
            <p:ph idx="1"/>
          </p:nvPr>
        </p:nvSpPr>
        <p:spPr>
          <a:xfrm>
            <a:off x="1115616" y="1916832"/>
            <a:ext cx="7128792" cy="4104456"/>
          </a:xfrm>
        </p:spPr>
        <p:txBody>
          <a:bodyPr>
            <a:normAutofit fontScale="92500"/>
          </a:bodyPr>
          <a:lstStyle/>
          <a:p>
            <a:r>
              <a:rPr lang="en-IN" dirty="0" smtClean="0"/>
              <a:t>Press must always promote the interest of the monarch and his state.</a:t>
            </a:r>
          </a:p>
          <a:p>
            <a:pPr marL="0" indent="0">
              <a:buNone/>
            </a:pPr>
            <a:endParaRPr lang="en-IN" dirty="0" smtClean="0"/>
          </a:p>
          <a:p>
            <a:r>
              <a:rPr lang="en-IN" dirty="0" smtClean="0"/>
              <a:t>It will not say or do anything that goes against the state or monarch.</a:t>
            </a:r>
          </a:p>
          <a:p>
            <a:pPr marL="0" indent="0">
              <a:buNone/>
            </a:pPr>
            <a:endParaRPr lang="en-IN" dirty="0" smtClean="0"/>
          </a:p>
          <a:p>
            <a:r>
              <a:rPr lang="en-IN" dirty="0" smtClean="0"/>
              <a:t>Deviation from above mentioned point and the state has right to withdraw or cancel the Licence.</a:t>
            </a:r>
          </a:p>
          <a:p>
            <a:pPr marL="0" indent="0">
              <a:buNone/>
            </a:pPr>
            <a:endParaRPr lang="en-IN" dirty="0" smtClean="0"/>
          </a:p>
          <a:p>
            <a:r>
              <a:rPr lang="en-IN" dirty="0" smtClean="0"/>
              <a:t>All states having dictatorship witness authoritarianism.</a:t>
            </a:r>
          </a:p>
          <a:p>
            <a:endParaRPr lang="en-IN" dirty="0"/>
          </a:p>
        </p:txBody>
      </p:sp>
    </p:spTree>
    <p:extLst>
      <p:ext uri="{BB962C8B-B14F-4D97-AF65-F5344CB8AC3E}">
        <p14:creationId xmlns:p14="http://schemas.microsoft.com/office/powerpoint/2010/main" val="4890531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IN" u="sng" spc="-150" dirty="0" smtClean="0"/>
              <a:t>Authoritarian          Libertarian</a:t>
            </a:r>
            <a:endParaRPr lang="en-IN" u="sng" spc="-150" dirty="0"/>
          </a:p>
        </p:txBody>
      </p:sp>
      <p:sp>
        <p:nvSpPr>
          <p:cNvPr id="3" name="Content Placeholder 2"/>
          <p:cNvSpPr>
            <a:spLocks noGrp="1"/>
          </p:cNvSpPr>
          <p:nvPr>
            <p:ph idx="1"/>
          </p:nvPr>
        </p:nvSpPr>
        <p:spPr>
          <a:xfrm>
            <a:off x="1475656" y="1916832"/>
            <a:ext cx="6196405" cy="2821911"/>
          </a:xfrm>
        </p:spPr>
        <p:txBody>
          <a:bodyPr>
            <a:normAutofit fontScale="92500" lnSpcReduction="10000"/>
          </a:bodyPr>
          <a:lstStyle/>
          <a:p>
            <a:r>
              <a:rPr lang="en-IN" dirty="0" smtClean="0"/>
              <a:t>In 1643, the British parliament was concerned about proliferation of printing press.</a:t>
            </a:r>
          </a:p>
          <a:p>
            <a:r>
              <a:rPr lang="en-IN" dirty="0" smtClean="0"/>
              <a:t>Anybody was becoming a publisher and publishing anything.</a:t>
            </a:r>
          </a:p>
          <a:p>
            <a:r>
              <a:rPr lang="en-IN" dirty="0" smtClean="0"/>
              <a:t>They said they had no control over what was being published.</a:t>
            </a:r>
          </a:p>
          <a:p>
            <a:r>
              <a:rPr lang="en-IN" dirty="0" smtClean="0"/>
              <a:t>Their main concern was blasphemous things written against the church or the king.</a:t>
            </a:r>
          </a:p>
          <a:p>
            <a:pPr marL="0" indent="0">
              <a:buNone/>
            </a:pPr>
            <a:endParaRPr lang="en-IN" dirty="0"/>
          </a:p>
        </p:txBody>
      </p:sp>
      <p:sp>
        <p:nvSpPr>
          <p:cNvPr id="4" name="Right Arrow 3"/>
          <p:cNvSpPr/>
          <p:nvPr/>
        </p:nvSpPr>
        <p:spPr>
          <a:xfrm>
            <a:off x="4441660" y="1295217"/>
            <a:ext cx="756084"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TextBox 5"/>
          <p:cNvSpPr txBox="1"/>
          <p:nvPr/>
        </p:nvSpPr>
        <p:spPr>
          <a:xfrm>
            <a:off x="2123728" y="5085184"/>
            <a:ext cx="5256584" cy="369332"/>
          </a:xfrm>
          <a:prstGeom prst="rect">
            <a:avLst/>
          </a:prstGeom>
          <a:noFill/>
        </p:spPr>
        <p:txBody>
          <a:bodyPr wrap="square" rtlCol="0">
            <a:spAutoFit/>
          </a:bodyPr>
          <a:lstStyle/>
          <a:p>
            <a:pPr algn="ctr"/>
            <a:r>
              <a:rPr lang="en-IN" b="1" dirty="0" smtClean="0"/>
              <a:t>So, they came up with licencing order</a:t>
            </a:r>
            <a:endParaRPr lang="en-IN" b="1" dirty="0"/>
          </a:p>
        </p:txBody>
      </p:sp>
      <p:cxnSp>
        <p:nvCxnSpPr>
          <p:cNvPr id="8" name="Curved Connector 7"/>
          <p:cNvCxnSpPr/>
          <p:nvPr/>
        </p:nvCxnSpPr>
        <p:spPr>
          <a:xfrm rot="5400000">
            <a:off x="6652775" y="4614321"/>
            <a:ext cx="734994" cy="576064"/>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81505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488</TotalTime>
  <Words>1454</Words>
  <Application>Microsoft Office PowerPoint</Application>
  <PresentationFormat>On-screen Show (4:3)</PresentationFormat>
  <Paragraphs>138</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Pushpin</vt:lpstr>
      <vt:lpstr>Normative Theories of Media</vt:lpstr>
      <vt:lpstr>Normative theory is different</vt:lpstr>
      <vt:lpstr>The origin of Normative theories</vt:lpstr>
      <vt:lpstr>PowerPoint Presentation</vt:lpstr>
      <vt:lpstr>Major Normative theories</vt:lpstr>
      <vt:lpstr>Authoritarian Theory</vt:lpstr>
      <vt:lpstr>Authoritarian Theory</vt:lpstr>
      <vt:lpstr>Authoritarian Theory</vt:lpstr>
      <vt:lpstr>Authoritarian          Libertarian</vt:lpstr>
      <vt:lpstr>John Milton’s Areopagitica- the most eloquent defenses of press freedom ever written</vt:lpstr>
      <vt:lpstr>PowerPoint Presentation</vt:lpstr>
      <vt:lpstr>PowerPoint Presentation</vt:lpstr>
      <vt:lpstr>So, When Authoritarianism came back to the world Again?</vt:lpstr>
      <vt:lpstr>The Answer is</vt:lpstr>
      <vt:lpstr>Libertarian Theory</vt:lpstr>
      <vt:lpstr>Libertarian Theory -Tenets</vt:lpstr>
      <vt:lpstr>PowerPoint Presentation</vt:lpstr>
      <vt:lpstr>PowerPoint Presentation</vt:lpstr>
      <vt:lpstr>Criticism of Libertarian Theory</vt:lpstr>
      <vt:lpstr>The Social Responsibility Theory</vt:lpstr>
      <vt:lpstr>Tenets of Social Responsibility Theory</vt:lpstr>
      <vt:lpstr>Criticism of Social Responsibility Theory </vt:lpstr>
      <vt:lpstr>Soviet Media Theory The communist and Marxist government rule and communist theory of mass communication was practically used by the then Soviet Union (Russia) in 1917. Thus, the theory is also known as Soviet Theory of Mass Communication. </vt:lpstr>
      <vt:lpstr>How to ensure that media will always promote the causes of working class?</vt:lpstr>
      <vt:lpstr>Soviet Media Theory- Tenets</vt:lpstr>
      <vt:lpstr>Criticism of Soviet Media Theory</vt:lpstr>
      <vt:lpstr>References</vt:lpstr>
      <vt:lpstr>THE END</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Normative Theories</dc:title>
  <dc:creator>HP</dc:creator>
  <cp:lastModifiedBy>HP</cp:lastModifiedBy>
  <cp:revision>40</cp:revision>
  <dcterms:created xsi:type="dcterms:W3CDTF">2020-06-13T16:49:36Z</dcterms:created>
  <dcterms:modified xsi:type="dcterms:W3CDTF">2020-07-15T07:36:24Z</dcterms:modified>
</cp:coreProperties>
</file>