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6" r:id="rId29"/>
    <p:sldId id="287" r:id="rId30"/>
    <p:sldId id="284" r:id="rId31"/>
    <p:sldId id="288" r:id="rId32"/>
    <p:sldId id="289" r:id="rId33"/>
    <p:sldId id="290" r:id="rId34"/>
    <p:sldId id="291" r:id="rId35"/>
    <p:sldId id="292" r:id="rId36"/>
    <p:sldId id="293" r:id="rId37"/>
    <p:sldId id="285" r:id="rId38"/>
    <p:sldId id="295" r:id="rId39"/>
    <p:sldId id="294"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12" r:id="rId54"/>
    <p:sldId id="313" r:id="rId55"/>
    <p:sldId id="314" r:id="rId56"/>
    <p:sldId id="316" r:id="rId57"/>
    <p:sldId id="315" r:id="rId58"/>
    <p:sldId id="310" r:id="rId59"/>
    <p:sldId id="311" r:id="rId60"/>
    <p:sldId id="319" r:id="rId61"/>
    <p:sldId id="317" r:id="rId62"/>
    <p:sldId id="318" r:id="rId63"/>
    <p:sldId id="320" r:id="rId64"/>
    <p:sldId id="325" r:id="rId65"/>
    <p:sldId id="321" r:id="rId66"/>
    <p:sldId id="322" r:id="rId67"/>
    <p:sldId id="323" r:id="rId68"/>
    <p:sldId id="324" r:id="rId69"/>
    <p:sldId id="326" r:id="rId70"/>
    <p:sldId id="327" r:id="rId71"/>
    <p:sldId id="328" r:id="rId72"/>
    <p:sldId id="329" r:id="rId73"/>
    <p:sldId id="330" r:id="rId74"/>
    <p:sldId id="331" r:id="rId75"/>
    <p:sldId id="332" r:id="rId76"/>
    <p:sldId id="333" r:id="rId77"/>
    <p:sldId id="334" r:id="rId7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5400" autoAdjust="0"/>
  </p:normalViewPr>
  <p:slideViewPr>
    <p:cSldViewPr snapToGrid="0">
      <p:cViewPr varScale="1">
        <p:scale>
          <a:sx n="89" d="100"/>
          <a:sy n="89" d="100"/>
        </p:scale>
        <p:origin x="466"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0" name="Group 9"/>
          <p:cNvGrpSpPr/>
          <p:nvPr/>
        </p:nvGrpSpPr>
        <p:grpSpPr>
          <a:xfrm>
            <a:off x="0" y="0"/>
            <a:ext cx="12188825" cy="6872226"/>
            <a:chOff x="0" y="0"/>
            <a:chExt cx="12188825" cy="6872226"/>
          </a:xfrm>
        </p:grpSpPr>
        <p:pic>
          <p:nvPicPr>
            <p:cNvPr id="9" name="Picture 8" descr="HD-PanelTitl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673"/>
            <a:stretch/>
          </p:blipFill>
          <p:spPr>
            <a:xfrm rot="5400000">
              <a:off x="5245268" y="530352"/>
              <a:ext cx="1673352" cy="612648"/>
            </a:xfrm>
            <a:prstGeom prst="rect">
              <a:avLst/>
            </a:prstGeom>
          </p:spPr>
        </p:pic>
        <p:pic>
          <p:nvPicPr>
            <p:cNvPr id="18" name="Picture 17"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r="48819"/>
            <a:stretch/>
          </p:blipFill>
          <p:spPr>
            <a:xfrm rot="5400000">
              <a:off x="5263556" y="5747514"/>
              <a:ext cx="1636776"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2/2/2021</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6"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4"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BFA754-D5C3-4E66-96A6-867B257F58DC}" type="datetimeFigureOut">
              <a:rPr lang="en-US" dirty="0"/>
              <a:t>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12188825" cy="6856215"/>
            <a:chOff x="0" y="0"/>
            <a:chExt cx="12188825" cy="6856215"/>
          </a:xfrm>
        </p:grpSpPr>
        <p:pic>
          <p:nvPicPr>
            <p:cNvPr id="8" name="Picture 7" descr="HD-PanelContent-V.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1" y="76265"/>
              <a:ext cx="758952"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0" y="6173526"/>
              <a:ext cx="758952"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2/2/2021</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s://www.investopedia.com/terms/b/buyout.asp"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https://www.wallstreetmojo.com/stock-exchange/"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hyperlink" Target="https://corporatefinanceinstitute.com/multiples-analysi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myaccountingcourse.com/accounting-dictionary/capital" TargetMode="External"/><Relationship Id="rId2" Type="http://schemas.openxmlformats.org/officeDocument/2006/relationships/hyperlink" Target="https://www.myaccountingcourse.com/accounting-dictionary/risk" TargetMode="Externa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hyperlink" Target="https://corporatefinanceinstitute.com/earnings-per-share-eps-formula" TargetMode="External"/><Relationship Id="rId2" Type="http://schemas.openxmlformats.org/officeDocument/2006/relationships/hyperlink" Target="https://corporatefinanceinstitute.com/resources/knowledge/valuation/price-earnings-ratio/" TargetMode="External"/><Relationship Id="rId1" Type="http://schemas.openxmlformats.org/officeDocument/2006/relationships/slideLayout" Target="../slideLayouts/slideLayout2.xml"/><Relationship Id="rId4" Type="http://schemas.openxmlformats.org/officeDocument/2006/relationships/hyperlink" Target="https://corporatefinanceinstitute.com/resources/knowledge/valuation/market-to-book-ratio/" TargetMode="External"/></Relationships>
</file>

<file path=ppt/slides/_rels/slide72.xml.rels><?xml version="1.0" encoding="UTF-8" standalone="yes"?>
<Relationships xmlns="http://schemas.openxmlformats.org/package/2006/relationships"><Relationship Id="rId3" Type="http://schemas.openxmlformats.org/officeDocument/2006/relationships/hyperlink" Target="https://corporatefinanceinstitute.com/resources/knowledge/valuation/ev-to-revenue-multiple/" TargetMode="External"/><Relationship Id="rId2" Type="http://schemas.openxmlformats.org/officeDocument/2006/relationships/hyperlink" Target="https://corporatefinanceinstitute.com/resources/knowledge/valuation/what-is-enterprise-value-ev/" TargetMode="External"/><Relationship Id="rId1" Type="http://schemas.openxmlformats.org/officeDocument/2006/relationships/slideLayout" Target="../slideLayouts/slideLayout2.xml"/><Relationship Id="rId4" Type="http://schemas.openxmlformats.org/officeDocument/2006/relationships/hyperlink" Target="https://corporatefinanceinstitute.com/resources/knowledge/valuation/ev-ebitda/" TargetMode="Externa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sz="3600" dirty="0"/>
              <a:t>Venture Capital and Private Equity</a:t>
            </a:r>
          </a:p>
        </p:txBody>
      </p:sp>
      <p:sp>
        <p:nvSpPr>
          <p:cNvPr id="3" name="Subtitle 2"/>
          <p:cNvSpPr>
            <a:spLocks noGrp="1"/>
          </p:cNvSpPr>
          <p:nvPr>
            <p:ph type="subTitle" idx="1"/>
          </p:nvPr>
        </p:nvSpPr>
        <p:spPr/>
        <p:txBody>
          <a:bodyPr/>
          <a:lstStyle/>
          <a:p>
            <a:r>
              <a:rPr lang="en-IN" sz="2400" b="1" dirty="0"/>
              <a:t>UNIT 1:Conceptual understanding of Venture Capital and Private Equity </a:t>
            </a:r>
            <a:endParaRPr lang="en-IN" dirty="0"/>
          </a:p>
          <a:p>
            <a:endParaRPr lang="en-IN" dirty="0"/>
          </a:p>
        </p:txBody>
      </p:sp>
    </p:spTree>
    <p:extLst>
      <p:ext uri="{BB962C8B-B14F-4D97-AF65-F5344CB8AC3E}">
        <p14:creationId xmlns:p14="http://schemas.microsoft.com/office/powerpoint/2010/main" val="869711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29729" y="646981"/>
            <a:ext cx="10877910" cy="5633049"/>
          </a:xfrm>
          <a:prstGeom prst="rect">
            <a:avLst/>
          </a:prstGeom>
        </p:spPr>
      </p:pic>
    </p:spTree>
    <p:extLst>
      <p:ext uri="{BB962C8B-B14F-4D97-AF65-F5344CB8AC3E}">
        <p14:creationId xmlns:p14="http://schemas.microsoft.com/office/powerpoint/2010/main" val="18589568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Features of Venture capital</a:t>
            </a:r>
            <a:br>
              <a:rPr lang="en-IN" dirty="0"/>
            </a:br>
            <a:endParaRPr lang="en-IN" dirty="0"/>
          </a:p>
        </p:txBody>
      </p:sp>
      <p:sp>
        <p:nvSpPr>
          <p:cNvPr id="3" name="Content Placeholder 2"/>
          <p:cNvSpPr>
            <a:spLocks noGrp="1"/>
          </p:cNvSpPr>
          <p:nvPr>
            <p:ph idx="1"/>
          </p:nvPr>
        </p:nvSpPr>
        <p:spPr/>
        <p:txBody>
          <a:bodyPr>
            <a:normAutofit fontScale="92500" lnSpcReduction="20000"/>
          </a:bodyPr>
          <a:lstStyle/>
          <a:p>
            <a:r>
              <a:rPr lang="en-IN" b="1" dirty="0"/>
              <a:t>1.High Risk</a:t>
            </a:r>
            <a:r>
              <a:rPr lang="en-IN" b="1" dirty="0" smtClean="0"/>
              <a:t>:</a:t>
            </a:r>
          </a:p>
          <a:p>
            <a:r>
              <a:rPr lang="en-IN" dirty="0" smtClean="0"/>
              <a:t> </a:t>
            </a:r>
            <a:r>
              <a:rPr lang="en-IN" dirty="0"/>
              <a:t>By definition the Venture capital financing is highly risky and chances of failure are high as it provides long term start up capital to high risk-high reward ventures. Venture capital assumes four types of </a:t>
            </a:r>
            <a:r>
              <a:rPr lang="en-IN" dirty="0" smtClean="0"/>
              <a:t>risks</a:t>
            </a:r>
          </a:p>
          <a:p>
            <a:pPr marL="0" indent="0">
              <a:buNone/>
            </a:pPr>
            <a:r>
              <a:rPr lang="en-IN" dirty="0" smtClean="0">
                <a:solidFill>
                  <a:srgbClr val="FF0000"/>
                </a:solidFill>
              </a:rPr>
              <a:t>Management </a:t>
            </a:r>
            <a:r>
              <a:rPr lang="en-IN" dirty="0">
                <a:solidFill>
                  <a:srgbClr val="FF0000"/>
                </a:solidFill>
              </a:rPr>
              <a:t>risk </a:t>
            </a:r>
            <a:r>
              <a:rPr lang="en-IN" dirty="0"/>
              <a:t>- Inability of management teams to work together. </a:t>
            </a:r>
            <a:r>
              <a:rPr lang="en-IN" dirty="0" smtClean="0"/>
              <a:t> </a:t>
            </a:r>
          </a:p>
          <a:p>
            <a:pPr marL="0" indent="0">
              <a:buNone/>
            </a:pPr>
            <a:r>
              <a:rPr lang="en-IN" dirty="0" smtClean="0">
                <a:solidFill>
                  <a:srgbClr val="FF0000"/>
                </a:solidFill>
              </a:rPr>
              <a:t>Market </a:t>
            </a:r>
            <a:r>
              <a:rPr lang="en-IN" dirty="0">
                <a:solidFill>
                  <a:srgbClr val="FF0000"/>
                </a:solidFill>
              </a:rPr>
              <a:t>risk </a:t>
            </a:r>
            <a:r>
              <a:rPr lang="en-IN" dirty="0"/>
              <a:t>- Product may fail in the market. </a:t>
            </a:r>
            <a:endParaRPr lang="en-IN" dirty="0" smtClean="0"/>
          </a:p>
          <a:p>
            <a:pPr marL="0" indent="0">
              <a:buNone/>
            </a:pPr>
            <a:r>
              <a:rPr lang="en-IN" dirty="0" smtClean="0">
                <a:solidFill>
                  <a:srgbClr val="FF0000"/>
                </a:solidFill>
              </a:rPr>
              <a:t>Product </a:t>
            </a:r>
            <a:r>
              <a:rPr lang="en-IN" dirty="0">
                <a:solidFill>
                  <a:srgbClr val="FF0000"/>
                </a:solidFill>
              </a:rPr>
              <a:t>risk </a:t>
            </a:r>
            <a:r>
              <a:rPr lang="en-IN" dirty="0"/>
              <a:t>- Product may not be commercially viable. </a:t>
            </a:r>
            <a:endParaRPr lang="en-IN" dirty="0" smtClean="0"/>
          </a:p>
          <a:p>
            <a:pPr marL="0" indent="0">
              <a:buNone/>
            </a:pPr>
            <a:r>
              <a:rPr lang="en-IN" dirty="0" smtClean="0">
                <a:solidFill>
                  <a:srgbClr val="FF0000"/>
                </a:solidFill>
              </a:rPr>
              <a:t>Operation </a:t>
            </a:r>
            <a:r>
              <a:rPr lang="en-IN" dirty="0">
                <a:solidFill>
                  <a:srgbClr val="FF0000"/>
                </a:solidFill>
              </a:rPr>
              <a:t>risk </a:t>
            </a:r>
            <a:r>
              <a:rPr lang="en-IN" dirty="0"/>
              <a:t>- Operations may not be cost effective resulting in increased cost decreased gross margins.</a:t>
            </a:r>
          </a:p>
        </p:txBody>
      </p:sp>
    </p:spTree>
    <p:extLst>
      <p:ext uri="{BB962C8B-B14F-4D97-AF65-F5344CB8AC3E}">
        <p14:creationId xmlns:p14="http://schemas.microsoft.com/office/powerpoint/2010/main" val="35887536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Features of Venture capital</a:t>
            </a:r>
          </a:p>
        </p:txBody>
      </p:sp>
      <p:sp>
        <p:nvSpPr>
          <p:cNvPr id="3" name="Content Placeholder 2"/>
          <p:cNvSpPr>
            <a:spLocks noGrp="1"/>
          </p:cNvSpPr>
          <p:nvPr>
            <p:ph idx="1"/>
          </p:nvPr>
        </p:nvSpPr>
        <p:spPr/>
        <p:txBody>
          <a:bodyPr>
            <a:normAutofit fontScale="92500" lnSpcReduction="20000"/>
          </a:bodyPr>
          <a:lstStyle/>
          <a:p>
            <a:pPr marL="0" indent="0">
              <a:buNone/>
            </a:pPr>
            <a:r>
              <a:rPr lang="en-IN" b="1" dirty="0"/>
              <a:t>2. Equity Participation &amp; Capital </a:t>
            </a:r>
            <a:r>
              <a:rPr lang="en-IN" b="1" dirty="0" smtClean="0"/>
              <a:t>Gains:</a:t>
            </a:r>
          </a:p>
          <a:p>
            <a:pPr marL="0" indent="0">
              <a:buNone/>
            </a:pPr>
            <a:r>
              <a:rPr lang="en-IN" dirty="0" smtClean="0"/>
              <a:t> </a:t>
            </a:r>
            <a:r>
              <a:rPr lang="en-IN" dirty="0"/>
              <a:t>In the early stage of business, because dividends can be delayed, equity investment implies that investors bear the risk of venture and would earn a return commensurate with success in the form of capital gains</a:t>
            </a:r>
            <a:r>
              <a:rPr lang="en-IN" dirty="0" smtClean="0"/>
              <a:t>. </a:t>
            </a:r>
          </a:p>
          <a:p>
            <a:pPr marL="0" indent="0">
              <a:buNone/>
            </a:pPr>
            <a:r>
              <a:rPr lang="en-IN" b="1" dirty="0" smtClean="0"/>
              <a:t>3</a:t>
            </a:r>
            <a:r>
              <a:rPr lang="en-IN" b="1" dirty="0"/>
              <a:t>. Participation In </a:t>
            </a:r>
            <a:r>
              <a:rPr lang="en-IN" b="1" dirty="0" smtClean="0"/>
              <a:t>Management</a:t>
            </a:r>
          </a:p>
          <a:p>
            <a:pPr marL="0" indent="0">
              <a:buNone/>
            </a:pPr>
            <a:r>
              <a:rPr lang="en-IN" b="1" dirty="0" smtClean="0"/>
              <a:t> </a:t>
            </a:r>
            <a:r>
              <a:rPr lang="en-IN" dirty="0"/>
              <a:t>Based upon the experience other companies, a venture capitalist advise the promoters on project planning, monitoring, financial management, including working capital and public issue. Venture capital investor cannot interfere in day today management of the enterprise but keeps a close contact with the promoters or entrepreneurs to protect his investment. </a:t>
            </a:r>
            <a:endParaRPr lang="en-IN" dirty="0" smtClean="0"/>
          </a:p>
        </p:txBody>
      </p:sp>
    </p:spTree>
    <p:extLst>
      <p:ext uri="{BB962C8B-B14F-4D97-AF65-F5344CB8AC3E}">
        <p14:creationId xmlns:p14="http://schemas.microsoft.com/office/powerpoint/2010/main" val="4365557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Features of Venture capital</a:t>
            </a:r>
          </a:p>
        </p:txBody>
      </p:sp>
      <p:sp>
        <p:nvSpPr>
          <p:cNvPr id="3" name="Content Placeholder 2"/>
          <p:cNvSpPr>
            <a:spLocks noGrp="1"/>
          </p:cNvSpPr>
          <p:nvPr>
            <p:ph idx="1"/>
          </p:nvPr>
        </p:nvSpPr>
        <p:spPr/>
        <p:txBody>
          <a:bodyPr>
            <a:normAutofit fontScale="85000" lnSpcReduction="10000"/>
          </a:bodyPr>
          <a:lstStyle/>
          <a:p>
            <a:pPr marL="0" indent="0">
              <a:buNone/>
            </a:pPr>
            <a:r>
              <a:rPr lang="en-IN" b="1" dirty="0"/>
              <a:t>4.Length of </a:t>
            </a:r>
            <a:r>
              <a:rPr lang="en-IN" b="1"/>
              <a:t>Investment </a:t>
            </a:r>
            <a:r>
              <a:rPr lang="en-IN" b="1" dirty="0"/>
              <a:t>:</a:t>
            </a:r>
            <a:r>
              <a:rPr lang="en-IN" smtClean="0"/>
              <a:t>The </a:t>
            </a:r>
            <a:r>
              <a:rPr lang="en-IN" dirty="0"/>
              <a:t>process of having significant returns takes several years and calls on the capacity and talent of venture capitalist and entrepreneurs to reach fruition.</a:t>
            </a:r>
          </a:p>
          <a:p>
            <a:pPr marL="0" indent="0">
              <a:buNone/>
            </a:pPr>
            <a:r>
              <a:rPr lang="en-IN" b="1" dirty="0" smtClean="0"/>
              <a:t>5.Illiquid </a:t>
            </a:r>
            <a:r>
              <a:rPr lang="en-IN" b="1" dirty="0"/>
              <a:t>Investment </a:t>
            </a:r>
            <a:r>
              <a:rPr lang="en-IN" b="1" dirty="0" smtClean="0"/>
              <a:t>:</a:t>
            </a:r>
            <a:r>
              <a:rPr lang="en-IN" dirty="0" smtClean="0"/>
              <a:t>Venture </a:t>
            </a:r>
            <a:r>
              <a:rPr lang="en-IN" dirty="0"/>
              <a:t>capital investments are illiquid, that is, not subject to repayment on demand or following a repayment schedule. Investors seek return ultimately by means of capital gains when the investment is sold at market place. The investment is realized only on enlistment of security or it is lost if enterprise is liquidated for unsuccessful working</a:t>
            </a:r>
            <a:r>
              <a:rPr lang="en-IN" dirty="0" smtClean="0"/>
              <a:t>.</a:t>
            </a:r>
          </a:p>
          <a:p>
            <a:pPr marL="0" indent="0">
              <a:buNone/>
            </a:pPr>
            <a:r>
              <a:rPr lang="en-IN" dirty="0" smtClean="0"/>
              <a:t> </a:t>
            </a:r>
            <a:r>
              <a:rPr lang="en-IN" b="1" dirty="0" smtClean="0"/>
              <a:t>6.High-tech:</a:t>
            </a:r>
            <a:r>
              <a:rPr lang="en-IN" dirty="0" smtClean="0"/>
              <a:t> </a:t>
            </a:r>
            <a:r>
              <a:rPr lang="en-IN" dirty="0"/>
              <a:t>Venture capital finance caters largely to the needs of first- generation entrepreneurs who are technocrats, with innovative technological business ideas that have not so far been tapped in the industrial field .</a:t>
            </a:r>
          </a:p>
        </p:txBody>
      </p:sp>
    </p:spTree>
    <p:extLst>
      <p:ext uri="{BB962C8B-B14F-4D97-AF65-F5344CB8AC3E}">
        <p14:creationId xmlns:p14="http://schemas.microsoft.com/office/powerpoint/2010/main" val="40718359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Advantages of Venture Capital</a:t>
            </a:r>
            <a:br>
              <a:rPr lang="en-IN" dirty="0"/>
            </a:br>
            <a:endParaRPr lang="en-IN" dirty="0"/>
          </a:p>
        </p:txBody>
      </p:sp>
      <p:sp>
        <p:nvSpPr>
          <p:cNvPr id="3" name="Content Placeholder 2"/>
          <p:cNvSpPr>
            <a:spLocks noGrp="1"/>
          </p:cNvSpPr>
          <p:nvPr>
            <p:ph idx="1"/>
          </p:nvPr>
        </p:nvSpPr>
        <p:spPr/>
        <p:txBody>
          <a:bodyPr/>
          <a:lstStyle/>
          <a:p>
            <a:r>
              <a:rPr lang="en-IN" sz="2800" dirty="0" smtClean="0"/>
              <a:t>They </a:t>
            </a:r>
            <a:r>
              <a:rPr lang="en-IN" sz="2800" dirty="0"/>
              <a:t>bring wealth and expertise to the company</a:t>
            </a:r>
          </a:p>
          <a:p>
            <a:r>
              <a:rPr lang="en-IN" sz="2800" dirty="0"/>
              <a:t>Large sum of equity finance can be provided</a:t>
            </a:r>
          </a:p>
          <a:p>
            <a:r>
              <a:rPr lang="en-IN" sz="2800" dirty="0"/>
              <a:t>The business does not stand the obligation to repay the money</a:t>
            </a:r>
          </a:p>
          <a:p>
            <a:r>
              <a:rPr lang="en-IN" sz="2800" dirty="0"/>
              <a:t>In addition to capital, it provides valuable information, resources, technical assistance to make a business successful</a:t>
            </a:r>
          </a:p>
          <a:p>
            <a:endParaRPr lang="en-IN" dirty="0"/>
          </a:p>
        </p:txBody>
      </p:sp>
    </p:spTree>
    <p:extLst>
      <p:ext uri="{BB962C8B-B14F-4D97-AF65-F5344CB8AC3E}">
        <p14:creationId xmlns:p14="http://schemas.microsoft.com/office/powerpoint/2010/main" val="4718390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Disadvantages of Venture Capital</a:t>
            </a:r>
            <a:br>
              <a:rPr lang="en-IN" dirty="0"/>
            </a:br>
            <a:endParaRPr lang="en-IN" dirty="0"/>
          </a:p>
        </p:txBody>
      </p:sp>
      <p:sp>
        <p:nvSpPr>
          <p:cNvPr id="3" name="Content Placeholder 2"/>
          <p:cNvSpPr>
            <a:spLocks noGrp="1"/>
          </p:cNvSpPr>
          <p:nvPr>
            <p:ph idx="1"/>
          </p:nvPr>
        </p:nvSpPr>
        <p:spPr/>
        <p:txBody>
          <a:bodyPr>
            <a:normAutofit/>
          </a:bodyPr>
          <a:lstStyle/>
          <a:p>
            <a:r>
              <a:rPr lang="en-IN" sz="2800" dirty="0" smtClean="0"/>
              <a:t>As </a:t>
            </a:r>
            <a:r>
              <a:rPr lang="en-IN" sz="2800" dirty="0"/>
              <a:t>the investors become part owners, the autonomy and control of the founder is lost</a:t>
            </a:r>
          </a:p>
          <a:p>
            <a:r>
              <a:rPr lang="en-IN" sz="2800" dirty="0"/>
              <a:t>It is a lengthy and complex process</a:t>
            </a:r>
          </a:p>
          <a:p>
            <a:r>
              <a:rPr lang="en-IN" sz="2800" dirty="0"/>
              <a:t>It is an uncertain form of financing</a:t>
            </a:r>
          </a:p>
          <a:p>
            <a:r>
              <a:rPr lang="en-IN" sz="2800" dirty="0"/>
              <a:t>Benefit from such financing can be realized in long run only</a:t>
            </a:r>
          </a:p>
          <a:p>
            <a:endParaRPr lang="en-IN" sz="2800" dirty="0"/>
          </a:p>
        </p:txBody>
      </p:sp>
    </p:spTree>
    <p:extLst>
      <p:ext uri="{BB962C8B-B14F-4D97-AF65-F5344CB8AC3E}">
        <p14:creationId xmlns:p14="http://schemas.microsoft.com/office/powerpoint/2010/main" val="13559678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Types of Venture Capital funding</a:t>
            </a:r>
            <a:br>
              <a:rPr lang="en-IN" dirty="0"/>
            </a:br>
            <a:endParaRPr lang="en-IN" dirty="0"/>
          </a:p>
        </p:txBody>
      </p:sp>
      <p:sp>
        <p:nvSpPr>
          <p:cNvPr id="3" name="Content Placeholder 2"/>
          <p:cNvSpPr>
            <a:spLocks noGrp="1"/>
          </p:cNvSpPr>
          <p:nvPr>
            <p:ph idx="1"/>
          </p:nvPr>
        </p:nvSpPr>
        <p:spPr/>
        <p:txBody>
          <a:bodyPr/>
          <a:lstStyle/>
          <a:p>
            <a:r>
              <a:rPr lang="en-IN" dirty="0"/>
              <a:t>The various types of venture capital are classified as per their applications at various stages of a business. </a:t>
            </a:r>
            <a:endParaRPr lang="en-IN" dirty="0" smtClean="0"/>
          </a:p>
          <a:p>
            <a:r>
              <a:rPr lang="en-IN" dirty="0" smtClean="0"/>
              <a:t>The </a:t>
            </a:r>
            <a:r>
              <a:rPr lang="en-IN" dirty="0"/>
              <a:t>three principal types of venture capital are </a:t>
            </a:r>
            <a:r>
              <a:rPr lang="en-IN" dirty="0" smtClean="0"/>
              <a:t>:</a:t>
            </a:r>
          </a:p>
          <a:p>
            <a:pPr marL="0" indent="0">
              <a:buNone/>
            </a:pPr>
            <a:r>
              <a:rPr lang="en-IN" dirty="0">
                <a:solidFill>
                  <a:srgbClr val="FF0000"/>
                </a:solidFill>
              </a:rPr>
              <a:t>E</a:t>
            </a:r>
            <a:r>
              <a:rPr lang="en-IN" dirty="0" smtClean="0">
                <a:solidFill>
                  <a:srgbClr val="FF0000"/>
                </a:solidFill>
              </a:rPr>
              <a:t>arly </a:t>
            </a:r>
            <a:r>
              <a:rPr lang="en-IN" dirty="0">
                <a:solidFill>
                  <a:srgbClr val="FF0000"/>
                </a:solidFill>
              </a:rPr>
              <a:t>S</a:t>
            </a:r>
            <a:r>
              <a:rPr lang="en-IN" dirty="0" smtClean="0">
                <a:solidFill>
                  <a:srgbClr val="FF0000"/>
                </a:solidFill>
              </a:rPr>
              <a:t>tage Financing</a:t>
            </a:r>
          </a:p>
          <a:p>
            <a:pPr marL="0" indent="0">
              <a:buNone/>
            </a:pPr>
            <a:r>
              <a:rPr lang="en-IN" dirty="0">
                <a:solidFill>
                  <a:srgbClr val="FF0000"/>
                </a:solidFill>
              </a:rPr>
              <a:t>E</a:t>
            </a:r>
            <a:r>
              <a:rPr lang="en-IN" dirty="0" smtClean="0">
                <a:solidFill>
                  <a:srgbClr val="FF0000"/>
                </a:solidFill>
              </a:rPr>
              <a:t>xpansion </a:t>
            </a:r>
            <a:r>
              <a:rPr lang="en-IN" dirty="0">
                <a:solidFill>
                  <a:srgbClr val="FF0000"/>
                </a:solidFill>
              </a:rPr>
              <a:t>F</a:t>
            </a:r>
            <a:r>
              <a:rPr lang="en-IN" dirty="0" smtClean="0">
                <a:solidFill>
                  <a:srgbClr val="FF0000"/>
                </a:solidFill>
              </a:rPr>
              <a:t>inancing </a:t>
            </a:r>
          </a:p>
          <a:p>
            <a:pPr marL="0" indent="0">
              <a:buNone/>
            </a:pPr>
            <a:r>
              <a:rPr lang="en-IN" dirty="0" smtClean="0">
                <a:solidFill>
                  <a:srgbClr val="FF0000"/>
                </a:solidFill>
              </a:rPr>
              <a:t>Acquisition/Buyout </a:t>
            </a:r>
            <a:r>
              <a:rPr lang="en-IN" dirty="0">
                <a:solidFill>
                  <a:srgbClr val="FF0000"/>
                </a:solidFill>
              </a:rPr>
              <a:t>financing.</a:t>
            </a:r>
          </a:p>
        </p:txBody>
      </p:sp>
    </p:spTree>
    <p:extLst>
      <p:ext uri="{BB962C8B-B14F-4D97-AF65-F5344CB8AC3E}">
        <p14:creationId xmlns:p14="http://schemas.microsoft.com/office/powerpoint/2010/main" val="19045351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S</a:t>
            </a:r>
            <a:r>
              <a:rPr lang="en-IN" dirty="0" smtClean="0"/>
              <a:t>ix </a:t>
            </a:r>
            <a:r>
              <a:rPr lang="en-IN" dirty="0"/>
              <a:t>stages of financing</a:t>
            </a:r>
          </a:p>
        </p:txBody>
      </p:sp>
      <p:sp>
        <p:nvSpPr>
          <p:cNvPr id="3" name="Content Placeholder 2"/>
          <p:cNvSpPr>
            <a:spLocks noGrp="1"/>
          </p:cNvSpPr>
          <p:nvPr>
            <p:ph idx="1"/>
          </p:nvPr>
        </p:nvSpPr>
        <p:spPr/>
        <p:txBody>
          <a:bodyPr>
            <a:normAutofit fontScale="92500" lnSpcReduction="20000"/>
          </a:bodyPr>
          <a:lstStyle/>
          <a:p>
            <a:r>
              <a:rPr lang="en-IN" i="1" dirty="0">
                <a:solidFill>
                  <a:srgbClr val="FF0000"/>
                </a:solidFill>
              </a:rPr>
              <a:t>Seed money</a:t>
            </a:r>
            <a:r>
              <a:rPr lang="en-IN" i="1" dirty="0"/>
              <a:t>: Low level financing for proving and fructifying a new idea</a:t>
            </a:r>
            <a:endParaRPr lang="en-IN" dirty="0"/>
          </a:p>
          <a:p>
            <a:r>
              <a:rPr lang="en-IN" i="1" dirty="0">
                <a:solidFill>
                  <a:srgbClr val="FF0000"/>
                </a:solidFill>
              </a:rPr>
              <a:t>Start-up</a:t>
            </a:r>
            <a:r>
              <a:rPr lang="en-IN" i="1" dirty="0"/>
              <a:t>: New firms needing funds for expenses related with </a:t>
            </a:r>
            <a:r>
              <a:rPr lang="en-IN" i="1" dirty="0" err="1"/>
              <a:t>marketingand</a:t>
            </a:r>
            <a:r>
              <a:rPr lang="en-IN" i="1" dirty="0"/>
              <a:t> product development</a:t>
            </a:r>
            <a:endParaRPr lang="en-IN" dirty="0"/>
          </a:p>
          <a:p>
            <a:r>
              <a:rPr lang="en-IN" i="1" dirty="0">
                <a:solidFill>
                  <a:srgbClr val="FF0000"/>
                </a:solidFill>
              </a:rPr>
              <a:t>First-Round</a:t>
            </a:r>
            <a:r>
              <a:rPr lang="en-IN" i="1" dirty="0"/>
              <a:t>: Manufacturing and early sales funding</a:t>
            </a:r>
            <a:endParaRPr lang="en-IN" dirty="0"/>
          </a:p>
          <a:p>
            <a:r>
              <a:rPr lang="en-IN" i="1" dirty="0">
                <a:solidFill>
                  <a:srgbClr val="FF0000"/>
                </a:solidFill>
              </a:rPr>
              <a:t>Second-Round:</a:t>
            </a:r>
            <a:r>
              <a:rPr lang="en-IN" i="1" dirty="0"/>
              <a:t> Operational capital given for early stage companies which are selling products, but not returning a profit</a:t>
            </a:r>
            <a:endParaRPr lang="en-IN" dirty="0"/>
          </a:p>
          <a:p>
            <a:r>
              <a:rPr lang="en-IN" i="1" dirty="0">
                <a:solidFill>
                  <a:srgbClr val="FF0000"/>
                </a:solidFill>
              </a:rPr>
              <a:t>Third-Round</a:t>
            </a:r>
            <a:r>
              <a:rPr lang="en-IN" i="1" dirty="0"/>
              <a:t>: Also known as Mezzanine financing, this is the money for expanding a newly beneficial company</a:t>
            </a:r>
            <a:endParaRPr lang="en-IN" dirty="0"/>
          </a:p>
          <a:p>
            <a:r>
              <a:rPr lang="en-IN" i="1" dirty="0">
                <a:solidFill>
                  <a:srgbClr val="FF0000"/>
                </a:solidFill>
              </a:rPr>
              <a:t>Fourth-Round:</a:t>
            </a:r>
            <a:r>
              <a:rPr lang="en-IN" i="1" dirty="0"/>
              <a:t> Also </a:t>
            </a:r>
            <a:r>
              <a:rPr lang="en-IN" i="1" dirty="0" smtClean="0"/>
              <a:t>called bridge </a:t>
            </a:r>
            <a:r>
              <a:rPr lang="en-IN" i="1" dirty="0"/>
              <a:t>financing, 4th round is proposed for financing the "going public" process</a:t>
            </a:r>
            <a:endParaRPr lang="en-IN" dirty="0"/>
          </a:p>
          <a:p>
            <a:endParaRPr lang="en-IN" dirty="0"/>
          </a:p>
        </p:txBody>
      </p:sp>
    </p:spTree>
    <p:extLst>
      <p:ext uri="{BB962C8B-B14F-4D97-AF65-F5344CB8AC3E}">
        <p14:creationId xmlns:p14="http://schemas.microsoft.com/office/powerpoint/2010/main" val="42234331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A) Early Stage Financing:</a:t>
            </a:r>
            <a:br>
              <a:rPr lang="en-IN" dirty="0"/>
            </a:br>
            <a:endParaRPr lang="en-IN" dirty="0"/>
          </a:p>
        </p:txBody>
      </p:sp>
      <p:sp>
        <p:nvSpPr>
          <p:cNvPr id="3" name="Content Placeholder 2"/>
          <p:cNvSpPr>
            <a:spLocks noGrp="1"/>
          </p:cNvSpPr>
          <p:nvPr>
            <p:ph idx="1"/>
          </p:nvPr>
        </p:nvSpPr>
        <p:spPr/>
        <p:txBody>
          <a:bodyPr>
            <a:normAutofit fontScale="92500" lnSpcReduction="10000"/>
          </a:bodyPr>
          <a:lstStyle/>
          <a:p>
            <a:r>
              <a:rPr lang="en-IN" dirty="0"/>
              <a:t>Early stage financing has three sub divisions seed financing, start up financing and first stage financing.</a:t>
            </a:r>
          </a:p>
          <a:p>
            <a:r>
              <a:rPr lang="en-IN" dirty="0"/>
              <a:t>Seed financing is defined as a small amount that an entrepreneur receives for the purpose of being eligible for a start up loan.</a:t>
            </a:r>
          </a:p>
          <a:p>
            <a:r>
              <a:rPr lang="en-IN" dirty="0"/>
              <a:t>Start up financing is given to companies for the purpose of finishing the development of products and services.</a:t>
            </a:r>
          </a:p>
          <a:p>
            <a:r>
              <a:rPr lang="en-IN" dirty="0"/>
              <a:t>First Stage financing: Companies that have spent all their starting capital and need finance for beginning business activities at the full-scale are the major beneficiaries of the First Stage Financing.</a:t>
            </a:r>
          </a:p>
          <a:p>
            <a:endParaRPr lang="en-IN" dirty="0"/>
          </a:p>
        </p:txBody>
      </p:sp>
    </p:spTree>
    <p:extLst>
      <p:ext uri="{BB962C8B-B14F-4D97-AF65-F5344CB8AC3E}">
        <p14:creationId xmlns:p14="http://schemas.microsoft.com/office/powerpoint/2010/main" val="11926653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B) Expansion Financing:</a:t>
            </a:r>
            <a:br>
              <a:rPr lang="en-IN" dirty="0"/>
            </a:br>
            <a:endParaRPr lang="en-IN" dirty="0"/>
          </a:p>
        </p:txBody>
      </p:sp>
      <p:sp>
        <p:nvSpPr>
          <p:cNvPr id="3" name="Content Placeholder 2"/>
          <p:cNvSpPr>
            <a:spLocks noGrp="1"/>
          </p:cNvSpPr>
          <p:nvPr>
            <p:ph idx="1"/>
          </p:nvPr>
        </p:nvSpPr>
        <p:spPr/>
        <p:txBody>
          <a:bodyPr>
            <a:normAutofit fontScale="92500"/>
          </a:bodyPr>
          <a:lstStyle/>
          <a:p>
            <a:r>
              <a:rPr lang="en-IN" dirty="0"/>
              <a:t>Expansion financing may be categorized into second-stage financing, bridge financing and third stage financing or mezzanine financing.</a:t>
            </a:r>
          </a:p>
          <a:p>
            <a:r>
              <a:rPr lang="en-IN" dirty="0"/>
              <a:t>Second-stage financing is provided to companies for the purpose of beginning their expansion. It is also known as mezzanine financing. It is provided for the purpose of assisting a particular company to expand in a major way. </a:t>
            </a:r>
            <a:endParaRPr lang="en-IN" dirty="0" smtClean="0"/>
          </a:p>
          <a:p>
            <a:r>
              <a:rPr lang="en-IN" dirty="0" smtClean="0"/>
              <a:t>Bridge </a:t>
            </a:r>
            <a:r>
              <a:rPr lang="en-IN" dirty="0"/>
              <a:t>financing may be provided as a short term interest only finance option as well as a form of monetary assistance to companies that employ the Initial Public Offers as a major business strategy.</a:t>
            </a:r>
          </a:p>
          <a:p>
            <a:endParaRPr lang="en-IN" dirty="0"/>
          </a:p>
        </p:txBody>
      </p:sp>
    </p:spTree>
    <p:extLst>
      <p:ext uri="{BB962C8B-B14F-4D97-AF65-F5344CB8AC3E}">
        <p14:creationId xmlns:p14="http://schemas.microsoft.com/office/powerpoint/2010/main" val="1175193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Syllabus</a:t>
            </a:r>
            <a:endParaRPr lang="en-IN" dirty="0"/>
          </a:p>
        </p:txBody>
      </p:sp>
      <p:sp>
        <p:nvSpPr>
          <p:cNvPr id="3" name="Content Placeholder 2"/>
          <p:cNvSpPr>
            <a:spLocks noGrp="1"/>
          </p:cNvSpPr>
          <p:nvPr>
            <p:ph idx="1"/>
          </p:nvPr>
        </p:nvSpPr>
        <p:spPr/>
        <p:txBody>
          <a:bodyPr>
            <a:normAutofit fontScale="92500" lnSpcReduction="10000"/>
          </a:bodyPr>
          <a:lstStyle/>
          <a:p>
            <a:r>
              <a:rPr lang="en-IN" sz="2000" b="1" dirty="0" smtClean="0"/>
              <a:t>UNIT 1:Conceptual </a:t>
            </a:r>
            <a:r>
              <a:rPr lang="en-IN" sz="2000" b="1" dirty="0"/>
              <a:t>understanding of Venture Capital and Private Equity </a:t>
            </a:r>
            <a:endParaRPr lang="en-IN" dirty="0"/>
          </a:p>
          <a:p>
            <a:r>
              <a:rPr lang="en-IN" dirty="0" smtClean="0"/>
              <a:t>Venture </a:t>
            </a:r>
            <a:r>
              <a:rPr lang="en-IN" dirty="0"/>
              <a:t>Capital –Over View of Venture Capital- Definition- Features- Types – Roles </a:t>
            </a:r>
            <a:endParaRPr lang="en-IN" dirty="0" smtClean="0"/>
          </a:p>
          <a:p>
            <a:r>
              <a:rPr lang="en-IN" dirty="0" smtClean="0"/>
              <a:t> </a:t>
            </a:r>
            <a:r>
              <a:rPr lang="en-IN" dirty="0"/>
              <a:t>Concept of PE and its characteristics- Definition- Difference between PE,VC and Hedge Funds- Nature of PE Firm- Players in the PE market– Benefit of PE Finance </a:t>
            </a:r>
            <a:endParaRPr lang="en-IN" dirty="0" smtClean="0"/>
          </a:p>
          <a:p>
            <a:r>
              <a:rPr lang="en-IN" dirty="0" smtClean="0"/>
              <a:t> </a:t>
            </a:r>
            <a:r>
              <a:rPr lang="en-IN" dirty="0"/>
              <a:t>PE Fund –Legal structure and terms- Private Equity Investments and </a:t>
            </a:r>
            <a:r>
              <a:rPr lang="en-IN" dirty="0" smtClean="0"/>
              <a:t>Financing Private </a:t>
            </a:r>
            <a:r>
              <a:rPr lang="en-IN" dirty="0"/>
              <a:t>Equity Multiples and Prices- Private Equity Funds and Private Equity Firms- Investment Feature and Consideration </a:t>
            </a:r>
          </a:p>
        </p:txBody>
      </p:sp>
    </p:spTree>
    <p:extLst>
      <p:ext uri="{BB962C8B-B14F-4D97-AF65-F5344CB8AC3E}">
        <p14:creationId xmlns:p14="http://schemas.microsoft.com/office/powerpoint/2010/main" val="684927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C) Acquisition or Buyout Financing:</a:t>
            </a:r>
            <a:br>
              <a:rPr lang="en-IN" dirty="0"/>
            </a:br>
            <a:endParaRPr lang="en-IN" dirty="0"/>
          </a:p>
        </p:txBody>
      </p:sp>
      <p:sp>
        <p:nvSpPr>
          <p:cNvPr id="3" name="Content Placeholder 2"/>
          <p:cNvSpPr>
            <a:spLocks noGrp="1"/>
          </p:cNvSpPr>
          <p:nvPr>
            <p:ph idx="1"/>
          </p:nvPr>
        </p:nvSpPr>
        <p:spPr/>
        <p:txBody>
          <a:bodyPr/>
          <a:lstStyle/>
          <a:p>
            <a:r>
              <a:rPr lang="en-IN" dirty="0"/>
              <a:t>Acquisition or buyout financing is categorized into acquisition finance and management or leveraged buyout financing. </a:t>
            </a:r>
            <a:endParaRPr lang="en-IN" dirty="0" smtClean="0"/>
          </a:p>
          <a:p>
            <a:r>
              <a:rPr lang="en-IN" dirty="0" smtClean="0"/>
              <a:t>Acquisition </a:t>
            </a:r>
            <a:r>
              <a:rPr lang="en-IN" dirty="0"/>
              <a:t>financing assists a company to acquire certain parts or an entire company</a:t>
            </a:r>
            <a:r>
              <a:rPr lang="en-IN" dirty="0" smtClean="0"/>
              <a:t>.</a:t>
            </a:r>
          </a:p>
          <a:p>
            <a:r>
              <a:rPr lang="en-IN" dirty="0" smtClean="0"/>
              <a:t> </a:t>
            </a:r>
            <a:r>
              <a:rPr lang="en-IN" dirty="0"/>
              <a:t>Management or leveraged buyout financing helps a particular management group to obtain a particular product of another company.</a:t>
            </a:r>
          </a:p>
        </p:txBody>
      </p:sp>
    </p:spTree>
    <p:extLst>
      <p:ext uri="{BB962C8B-B14F-4D97-AF65-F5344CB8AC3E}">
        <p14:creationId xmlns:p14="http://schemas.microsoft.com/office/powerpoint/2010/main" val="15407096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Venture Capital Funding Process</a:t>
            </a:r>
            <a:endParaRPr lang="en-IN" dirty="0"/>
          </a:p>
        </p:txBody>
      </p:sp>
      <p:sp>
        <p:nvSpPr>
          <p:cNvPr id="3" name="Content Placeholder 2"/>
          <p:cNvSpPr>
            <a:spLocks noGrp="1"/>
          </p:cNvSpPr>
          <p:nvPr>
            <p:ph idx="1"/>
          </p:nvPr>
        </p:nvSpPr>
        <p:spPr/>
        <p:txBody>
          <a:bodyPr/>
          <a:lstStyle/>
          <a:p>
            <a:r>
              <a:rPr lang="en-IN" dirty="0"/>
              <a:t>The venture capital funding process typically involves four phases in the company’s development:</a:t>
            </a:r>
          </a:p>
          <a:p>
            <a:r>
              <a:rPr lang="en-IN" dirty="0"/>
              <a:t>Idea generation</a:t>
            </a:r>
          </a:p>
          <a:p>
            <a:r>
              <a:rPr lang="en-IN" dirty="0"/>
              <a:t>Start-up</a:t>
            </a:r>
          </a:p>
          <a:p>
            <a:r>
              <a:rPr lang="en-IN" dirty="0"/>
              <a:t>Ramp up</a:t>
            </a:r>
          </a:p>
          <a:p>
            <a:r>
              <a:rPr lang="en-IN" dirty="0"/>
              <a:t>Exit</a:t>
            </a:r>
          </a:p>
          <a:p>
            <a:endParaRPr lang="en-IN" dirty="0"/>
          </a:p>
        </p:txBody>
      </p:sp>
    </p:spTree>
    <p:extLst>
      <p:ext uri="{BB962C8B-B14F-4D97-AF65-F5344CB8AC3E}">
        <p14:creationId xmlns:p14="http://schemas.microsoft.com/office/powerpoint/2010/main" val="27285700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Step 1: Idea generation and submission of the Business Plan</a:t>
            </a:r>
            <a:br>
              <a:rPr lang="en-IN" dirty="0"/>
            </a:br>
            <a:endParaRPr lang="en-IN" dirty="0"/>
          </a:p>
        </p:txBody>
      </p:sp>
      <p:sp>
        <p:nvSpPr>
          <p:cNvPr id="3" name="Content Placeholder 2"/>
          <p:cNvSpPr>
            <a:spLocks noGrp="1"/>
          </p:cNvSpPr>
          <p:nvPr>
            <p:ph idx="1"/>
          </p:nvPr>
        </p:nvSpPr>
        <p:spPr/>
        <p:txBody>
          <a:bodyPr>
            <a:normAutofit fontScale="85000" lnSpcReduction="20000"/>
          </a:bodyPr>
          <a:lstStyle/>
          <a:p>
            <a:r>
              <a:rPr lang="en-IN" dirty="0" smtClean="0"/>
              <a:t>The </a:t>
            </a:r>
            <a:r>
              <a:rPr lang="en-IN" dirty="0"/>
              <a:t>initial step in approaching a Venture Capital is to submit a business plan. The plan should include the below points:</a:t>
            </a:r>
          </a:p>
          <a:p>
            <a:r>
              <a:rPr lang="en-IN" dirty="0"/>
              <a:t>There should be an executive summary of the business proposal</a:t>
            </a:r>
          </a:p>
          <a:p>
            <a:r>
              <a:rPr lang="en-IN" dirty="0"/>
              <a:t>Description of the opportunity and the market potential and size</a:t>
            </a:r>
          </a:p>
          <a:p>
            <a:r>
              <a:rPr lang="en-IN" dirty="0"/>
              <a:t>Review on the existing and expected competitive scenario</a:t>
            </a:r>
          </a:p>
          <a:p>
            <a:r>
              <a:rPr lang="en-IN" dirty="0"/>
              <a:t>Detailed financial projections</a:t>
            </a:r>
          </a:p>
          <a:p>
            <a:r>
              <a:rPr lang="en-IN" dirty="0"/>
              <a:t>Details of the management of the company</a:t>
            </a:r>
          </a:p>
          <a:p>
            <a:r>
              <a:rPr lang="en-IN" dirty="0"/>
              <a:t>There is detailed analysis done of the submitted plan, by the Venture Capital to decide whether to take up the project or no</a:t>
            </a:r>
          </a:p>
          <a:p>
            <a:endParaRPr lang="en-IN" dirty="0"/>
          </a:p>
        </p:txBody>
      </p:sp>
    </p:spTree>
    <p:extLst>
      <p:ext uri="{BB962C8B-B14F-4D97-AF65-F5344CB8AC3E}">
        <p14:creationId xmlns:p14="http://schemas.microsoft.com/office/powerpoint/2010/main" val="9093462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Step 2: Introductory Meeting</a:t>
            </a:r>
            <a:br>
              <a:rPr lang="en-IN" dirty="0"/>
            </a:br>
            <a:endParaRPr lang="en-IN" dirty="0"/>
          </a:p>
        </p:txBody>
      </p:sp>
      <p:sp>
        <p:nvSpPr>
          <p:cNvPr id="3" name="Content Placeholder 2"/>
          <p:cNvSpPr>
            <a:spLocks noGrp="1"/>
          </p:cNvSpPr>
          <p:nvPr>
            <p:ph idx="1"/>
          </p:nvPr>
        </p:nvSpPr>
        <p:spPr/>
        <p:txBody>
          <a:bodyPr/>
          <a:lstStyle/>
          <a:p>
            <a:r>
              <a:rPr lang="en-IN" dirty="0"/>
              <a:t>Once the preliminary study is done by the VC and they find the project as per their preferences, there is a one-to-one meeting that is called for discussing the project in detail. After the meeting the VC finally decides whether or not to move forward to the due diligence stage of the process.</a:t>
            </a:r>
          </a:p>
        </p:txBody>
      </p:sp>
    </p:spTree>
    <p:extLst>
      <p:ext uri="{BB962C8B-B14F-4D97-AF65-F5344CB8AC3E}">
        <p14:creationId xmlns:p14="http://schemas.microsoft.com/office/powerpoint/2010/main" val="15422396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Step 3: Due Diligence</a:t>
            </a:r>
            <a:br>
              <a:rPr lang="en-IN" dirty="0"/>
            </a:br>
            <a:endParaRPr lang="en-IN" dirty="0"/>
          </a:p>
        </p:txBody>
      </p:sp>
      <p:sp>
        <p:nvSpPr>
          <p:cNvPr id="3" name="Content Placeholder 2"/>
          <p:cNvSpPr>
            <a:spLocks noGrp="1"/>
          </p:cNvSpPr>
          <p:nvPr>
            <p:ph idx="1"/>
          </p:nvPr>
        </p:nvSpPr>
        <p:spPr/>
        <p:txBody>
          <a:bodyPr/>
          <a:lstStyle/>
          <a:p>
            <a:r>
              <a:rPr lang="en-IN" dirty="0" smtClean="0"/>
              <a:t>The </a:t>
            </a:r>
            <a:r>
              <a:rPr lang="en-IN" dirty="0"/>
              <a:t>due diligence phase varies depending upon the nature of the business proposal. This process involves solving of queries related to customer references, product and business strategy evaluations, management interviews, and other such exchanges of information during this time period.</a:t>
            </a:r>
          </a:p>
          <a:p>
            <a:endParaRPr lang="en-IN" dirty="0"/>
          </a:p>
        </p:txBody>
      </p:sp>
    </p:spTree>
    <p:extLst>
      <p:ext uri="{BB962C8B-B14F-4D97-AF65-F5344CB8AC3E}">
        <p14:creationId xmlns:p14="http://schemas.microsoft.com/office/powerpoint/2010/main" val="351545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Step 4: Term Sheets and Funding</a:t>
            </a:r>
            <a:br>
              <a:rPr lang="en-IN" dirty="0"/>
            </a:br>
            <a:endParaRPr lang="en-IN" dirty="0"/>
          </a:p>
        </p:txBody>
      </p:sp>
      <p:sp>
        <p:nvSpPr>
          <p:cNvPr id="3" name="Content Placeholder 2"/>
          <p:cNvSpPr>
            <a:spLocks noGrp="1"/>
          </p:cNvSpPr>
          <p:nvPr>
            <p:ph idx="1"/>
          </p:nvPr>
        </p:nvSpPr>
        <p:spPr/>
        <p:txBody>
          <a:bodyPr/>
          <a:lstStyle/>
          <a:p>
            <a:r>
              <a:rPr lang="en-IN" dirty="0"/>
              <a:t>If the due diligence phase is satisfactory, the VC offers a term sheet, which is a non-binding document explaining the basic terms and conditions of the investment agreement. The term sheet is generally negotiable and must be agreed upon by all parties, after which on completion of legal documents and legal due diligence, funds are made available.</a:t>
            </a:r>
          </a:p>
        </p:txBody>
      </p:sp>
    </p:spTree>
    <p:extLst>
      <p:ext uri="{BB962C8B-B14F-4D97-AF65-F5344CB8AC3E}">
        <p14:creationId xmlns:p14="http://schemas.microsoft.com/office/powerpoint/2010/main" val="7117466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91706" y="534838"/>
            <a:ext cx="11188460" cy="5848709"/>
          </a:xfrm>
          <a:prstGeom prst="rect">
            <a:avLst/>
          </a:prstGeom>
        </p:spPr>
      </p:pic>
    </p:spTree>
    <p:extLst>
      <p:ext uri="{BB962C8B-B14F-4D97-AF65-F5344CB8AC3E}">
        <p14:creationId xmlns:p14="http://schemas.microsoft.com/office/powerpoint/2010/main" val="20906863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26212" y="629728"/>
            <a:ext cx="11110822" cy="5555412"/>
          </a:xfrm>
          <a:prstGeom prst="rect">
            <a:avLst/>
          </a:prstGeom>
        </p:spPr>
      </p:pic>
    </p:spTree>
    <p:extLst>
      <p:ext uri="{BB962C8B-B14F-4D97-AF65-F5344CB8AC3E}">
        <p14:creationId xmlns:p14="http://schemas.microsoft.com/office/powerpoint/2010/main" val="13051342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Methods of Venture financing</a:t>
            </a:r>
            <a:endParaRPr lang="en-IN" dirty="0"/>
          </a:p>
        </p:txBody>
      </p:sp>
      <p:sp>
        <p:nvSpPr>
          <p:cNvPr id="3" name="Content Placeholder 2"/>
          <p:cNvSpPr>
            <a:spLocks noGrp="1"/>
          </p:cNvSpPr>
          <p:nvPr>
            <p:ph idx="1"/>
          </p:nvPr>
        </p:nvSpPr>
        <p:spPr/>
        <p:txBody>
          <a:bodyPr>
            <a:normAutofit/>
          </a:bodyPr>
          <a:lstStyle/>
          <a:p>
            <a:r>
              <a:rPr lang="en-IN" dirty="0"/>
              <a:t>Equity: All VCFs in India provide equity but generally their contribution does not exceed 49 percent of the total equity capital. </a:t>
            </a:r>
            <a:endParaRPr lang="en-IN" dirty="0" smtClean="0"/>
          </a:p>
          <a:p>
            <a:r>
              <a:rPr lang="en-IN" dirty="0" smtClean="0"/>
              <a:t>Thus</a:t>
            </a:r>
            <a:r>
              <a:rPr lang="en-IN" dirty="0"/>
              <a:t>, the effective control and majority ownership of the firm remains with the entrepreneur. They buy shares of an enterprise with an intention to ultimately sell them off to make capital gains. </a:t>
            </a:r>
            <a:endParaRPr lang="en-IN" dirty="0" smtClean="0"/>
          </a:p>
          <a:p>
            <a:r>
              <a:rPr lang="en-IN" dirty="0" smtClean="0"/>
              <a:t>• </a:t>
            </a:r>
            <a:r>
              <a:rPr lang="en-IN" dirty="0"/>
              <a:t>Quasi Equity: A form of finance that combines some of the benefits of equity and debt </a:t>
            </a:r>
            <a:r>
              <a:rPr lang="en-IN" dirty="0" smtClean="0"/>
              <a:t>•.</a:t>
            </a:r>
            <a:endParaRPr lang="en-IN" dirty="0"/>
          </a:p>
        </p:txBody>
      </p:sp>
    </p:spTree>
    <p:extLst>
      <p:ext uri="{BB962C8B-B14F-4D97-AF65-F5344CB8AC3E}">
        <p14:creationId xmlns:p14="http://schemas.microsoft.com/office/powerpoint/2010/main" val="16332675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Methods of Venture financing</a:t>
            </a:r>
          </a:p>
        </p:txBody>
      </p:sp>
      <p:sp>
        <p:nvSpPr>
          <p:cNvPr id="3" name="Content Placeholder 2"/>
          <p:cNvSpPr>
            <a:spLocks noGrp="1"/>
          </p:cNvSpPr>
          <p:nvPr>
            <p:ph idx="1"/>
          </p:nvPr>
        </p:nvSpPr>
        <p:spPr/>
        <p:txBody>
          <a:bodyPr>
            <a:normAutofit fontScale="85000" lnSpcReduction="10000"/>
          </a:bodyPr>
          <a:lstStyle/>
          <a:p>
            <a:r>
              <a:rPr lang="en-IN" dirty="0"/>
              <a:t>Conditional Loan: It is repayable in the form of a royalty after the venture is able to generate sales. No interest is paid on such loans. In India, VCFs charge royalty ranging between 2 to 15 percent; actual rate depends on other factors of the venture such as gestation period, cost- flow patterns, riskiness and other factors of the enterprise. </a:t>
            </a:r>
            <a:endParaRPr lang="en-IN" dirty="0" smtClean="0"/>
          </a:p>
          <a:p>
            <a:r>
              <a:rPr lang="en-IN" dirty="0" smtClean="0"/>
              <a:t>• </a:t>
            </a:r>
            <a:r>
              <a:rPr lang="en-IN" dirty="0"/>
              <a:t>Income Note : It is a hybrid security which combines the features of both conventional loan and conditional loan. The entrepreneur has to pay both interest and royalty on sales, but at substantially low rates. </a:t>
            </a:r>
            <a:endParaRPr lang="en-IN" dirty="0" smtClean="0"/>
          </a:p>
          <a:p>
            <a:r>
              <a:rPr lang="en-IN" dirty="0" smtClean="0"/>
              <a:t>• </a:t>
            </a:r>
            <a:r>
              <a:rPr lang="en-IN" dirty="0"/>
              <a:t>Other Financing Methods: A few venture capitalists, particularly in the private sector, have started introducing innovative financial securities like participating debentures, introduced by TCFC is an example</a:t>
            </a:r>
          </a:p>
        </p:txBody>
      </p:sp>
    </p:spTree>
    <p:extLst>
      <p:ext uri="{BB962C8B-B14F-4D97-AF65-F5344CB8AC3E}">
        <p14:creationId xmlns:p14="http://schemas.microsoft.com/office/powerpoint/2010/main" val="10333084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Syllabus</a:t>
            </a:r>
          </a:p>
        </p:txBody>
      </p:sp>
      <p:sp>
        <p:nvSpPr>
          <p:cNvPr id="3" name="Content Placeholder 2"/>
          <p:cNvSpPr>
            <a:spLocks noGrp="1"/>
          </p:cNvSpPr>
          <p:nvPr>
            <p:ph idx="1"/>
          </p:nvPr>
        </p:nvSpPr>
        <p:spPr/>
        <p:txBody>
          <a:bodyPr/>
          <a:lstStyle/>
          <a:p>
            <a:r>
              <a:rPr lang="en-IN" b="1" dirty="0" smtClean="0"/>
              <a:t>UNIT 2: Structure </a:t>
            </a:r>
            <a:r>
              <a:rPr lang="en-IN" b="1" dirty="0"/>
              <a:t>and Valuation approaches </a:t>
            </a:r>
            <a:endParaRPr lang="en-IN" dirty="0"/>
          </a:p>
          <a:p>
            <a:r>
              <a:rPr lang="en-IN" dirty="0" smtClean="0"/>
              <a:t> </a:t>
            </a:r>
            <a:r>
              <a:rPr lang="en-IN" dirty="0"/>
              <a:t>Structure and Regulation of Venture Capital and Private Equity- Business Cycle of PE –Structure of VC/PE firms- Limited Liability Partnerships- Routes of VC/PE investments in India- Regulatory Aspects of VC/PE investments </a:t>
            </a:r>
            <a:endParaRPr lang="en-IN" dirty="0" smtClean="0"/>
          </a:p>
          <a:p>
            <a:r>
              <a:rPr lang="en-IN" dirty="0" smtClean="0"/>
              <a:t> </a:t>
            </a:r>
            <a:r>
              <a:rPr lang="en-IN" dirty="0"/>
              <a:t>Valuation approaches- Risk and Returns- Analysis of Funds- Conventional Method- Revenue Multiplier Method</a:t>
            </a:r>
          </a:p>
        </p:txBody>
      </p:sp>
    </p:spTree>
    <p:extLst>
      <p:ext uri="{BB962C8B-B14F-4D97-AF65-F5344CB8AC3E}">
        <p14:creationId xmlns:p14="http://schemas.microsoft.com/office/powerpoint/2010/main" val="329949390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60717" y="603849"/>
            <a:ext cx="11024558" cy="5702060"/>
          </a:xfrm>
          <a:prstGeom prst="rect">
            <a:avLst/>
          </a:prstGeom>
        </p:spPr>
      </p:pic>
    </p:spTree>
    <p:extLst>
      <p:ext uri="{BB962C8B-B14F-4D97-AF65-F5344CB8AC3E}">
        <p14:creationId xmlns:p14="http://schemas.microsoft.com/office/powerpoint/2010/main" val="30880452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Main Role and Importance of Venture Capital </a:t>
            </a:r>
            <a:br>
              <a:rPr lang="en-IN" dirty="0"/>
            </a:br>
            <a:endParaRPr lang="en-IN" dirty="0"/>
          </a:p>
        </p:txBody>
      </p:sp>
      <p:sp>
        <p:nvSpPr>
          <p:cNvPr id="3" name="Content Placeholder 2"/>
          <p:cNvSpPr>
            <a:spLocks noGrp="1"/>
          </p:cNvSpPr>
          <p:nvPr>
            <p:ph idx="1"/>
          </p:nvPr>
        </p:nvSpPr>
        <p:spPr/>
        <p:txBody>
          <a:bodyPr>
            <a:normAutofit fontScale="92500" lnSpcReduction="10000"/>
          </a:bodyPr>
          <a:lstStyle/>
          <a:p>
            <a:r>
              <a:rPr lang="en-IN" b="1" dirty="0"/>
              <a:t>1. Promotion of the </a:t>
            </a:r>
            <a:r>
              <a:rPr lang="en-IN" b="1" dirty="0" smtClean="0"/>
              <a:t>Enterprise</a:t>
            </a:r>
            <a:r>
              <a:rPr lang="en-IN" dirty="0" smtClean="0"/>
              <a:t>: </a:t>
            </a:r>
            <a:r>
              <a:rPr lang="en-IN" b="1" dirty="0" smtClean="0"/>
              <a:t>For </a:t>
            </a:r>
            <a:r>
              <a:rPr lang="en-IN" b="1" dirty="0"/>
              <a:t>it, the entrepreneur carries out various functions</a:t>
            </a:r>
            <a:r>
              <a:rPr lang="en-IN" dirty="0"/>
              <a:t>, like – emergence of the business idea, to obtain information about related facts, selection of the location, preparation of plant layout, registration of the enterprise and completion of various legal formalities</a:t>
            </a:r>
            <a:r>
              <a:rPr lang="en-IN" dirty="0" smtClean="0"/>
              <a:t>.</a:t>
            </a:r>
          </a:p>
          <a:p>
            <a:r>
              <a:rPr lang="en-IN" b="1" dirty="0"/>
              <a:t>2. Encouragement to </a:t>
            </a:r>
            <a:r>
              <a:rPr lang="en-IN" b="1" dirty="0" smtClean="0"/>
              <a:t>Entrepreneurship</a:t>
            </a:r>
          </a:p>
          <a:p>
            <a:pPr marL="0" indent="0">
              <a:buNone/>
            </a:pPr>
            <a:r>
              <a:rPr lang="en-IN" dirty="0"/>
              <a:t>Venture capital is an important tool or method to encourage entrepreneurship, the reason being that on one side, the venture capital encourages the innovators to establish the industries/ and on the other side small and medium entrepreneurs and also encouraged.</a:t>
            </a:r>
          </a:p>
          <a:p>
            <a:endParaRPr lang="en-IN" dirty="0"/>
          </a:p>
          <a:p>
            <a:endParaRPr lang="en-IN" dirty="0"/>
          </a:p>
        </p:txBody>
      </p:sp>
    </p:spTree>
    <p:extLst>
      <p:ext uri="{BB962C8B-B14F-4D97-AF65-F5344CB8AC3E}">
        <p14:creationId xmlns:p14="http://schemas.microsoft.com/office/powerpoint/2010/main" val="38171559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Main Role and Importance of Venture Capital </a:t>
            </a:r>
            <a:br>
              <a:rPr lang="en-IN" dirty="0"/>
            </a:br>
            <a:endParaRPr lang="en-IN" dirty="0"/>
          </a:p>
        </p:txBody>
      </p:sp>
      <p:sp>
        <p:nvSpPr>
          <p:cNvPr id="3" name="Content Placeholder 2"/>
          <p:cNvSpPr>
            <a:spLocks noGrp="1"/>
          </p:cNvSpPr>
          <p:nvPr>
            <p:ph idx="1"/>
          </p:nvPr>
        </p:nvSpPr>
        <p:spPr/>
        <p:txBody>
          <a:bodyPr>
            <a:normAutofit fontScale="92500" lnSpcReduction="20000"/>
          </a:bodyPr>
          <a:lstStyle/>
          <a:p>
            <a:r>
              <a:rPr lang="en-IN" b="1" dirty="0"/>
              <a:t>3. Performance of Economic </a:t>
            </a:r>
            <a:r>
              <a:rPr lang="en-IN" b="1" dirty="0" smtClean="0"/>
              <a:t>Activities</a:t>
            </a:r>
            <a:r>
              <a:rPr lang="en-IN" dirty="0" smtClean="0"/>
              <a:t>: Economic </a:t>
            </a:r>
            <a:r>
              <a:rPr lang="en-IN" dirty="0"/>
              <a:t>activities, like – sale and purchase for products, purchase of means and machinery for converting raw material into finished products, carrying out production and its availability to the consumers may be efficiently performed </a:t>
            </a:r>
            <a:r>
              <a:rPr lang="en-IN" b="1" dirty="0"/>
              <a:t>through venture capital</a:t>
            </a:r>
            <a:r>
              <a:rPr lang="en-IN" dirty="0" smtClean="0"/>
              <a:t>.</a:t>
            </a:r>
          </a:p>
          <a:p>
            <a:r>
              <a:rPr lang="en-IN" b="1" dirty="0"/>
              <a:t>4. Management and Organization</a:t>
            </a:r>
          </a:p>
          <a:p>
            <a:pPr marL="0" indent="0">
              <a:buNone/>
            </a:pPr>
            <a:r>
              <a:rPr lang="en-IN" dirty="0"/>
              <a:t>Management and Organisation of the industry should be efficient for the performance of various economic activities.</a:t>
            </a:r>
          </a:p>
          <a:p>
            <a:pPr marL="0" indent="0">
              <a:buNone/>
            </a:pPr>
            <a:r>
              <a:rPr lang="en-IN" b="1" dirty="0"/>
              <a:t>For example</a:t>
            </a:r>
            <a:r>
              <a:rPr lang="en-IN" dirty="0"/>
              <a:t>, manpower planning, taking work from competent persons, to engage the service of professionals and maintaining balance therein, for getting economic activities accomplished.</a:t>
            </a:r>
          </a:p>
          <a:p>
            <a:endParaRPr lang="en-IN" dirty="0"/>
          </a:p>
          <a:p>
            <a:endParaRPr lang="en-IN" dirty="0"/>
          </a:p>
        </p:txBody>
      </p:sp>
    </p:spTree>
    <p:extLst>
      <p:ext uri="{BB962C8B-B14F-4D97-AF65-F5344CB8AC3E}">
        <p14:creationId xmlns:p14="http://schemas.microsoft.com/office/powerpoint/2010/main" val="1676165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Main Role and Importance of Venture Capital </a:t>
            </a:r>
            <a:br>
              <a:rPr lang="en-IN" dirty="0"/>
            </a:br>
            <a:endParaRPr lang="en-IN" dirty="0"/>
          </a:p>
        </p:txBody>
      </p:sp>
      <p:sp>
        <p:nvSpPr>
          <p:cNvPr id="3" name="Content Placeholder 2"/>
          <p:cNvSpPr>
            <a:spLocks noGrp="1"/>
          </p:cNvSpPr>
          <p:nvPr>
            <p:ph idx="1"/>
          </p:nvPr>
        </p:nvSpPr>
        <p:spPr/>
        <p:txBody>
          <a:bodyPr>
            <a:normAutofit fontScale="77500" lnSpcReduction="20000"/>
          </a:bodyPr>
          <a:lstStyle/>
          <a:p>
            <a:r>
              <a:rPr lang="en-IN" b="1" dirty="0"/>
              <a:t>5</a:t>
            </a:r>
            <a:r>
              <a:rPr lang="en-IN" b="1" dirty="0" smtClean="0"/>
              <a:t>. </a:t>
            </a:r>
            <a:r>
              <a:rPr lang="en-IN" b="1" dirty="0" err="1"/>
              <a:t>Fulfillment</a:t>
            </a:r>
            <a:r>
              <a:rPr lang="en-IN" b="1" dirty="0"/>
              <a:t> of Financial Requirements of High-Risk Entrepreneurs</a:t>
            </a:r>
          </a:p>
          <a:p>
            <a:pPr marL="0" indent="0">
              <a:buNone/>
            </a:pPr>
            <a:r>
              <a:rPr lang="en-IN" dirty="0"/>
              <a:t>Use of automatic machines, computers, the latest machinery, robots, new sources of energy, email, rocket research, </a:t>
            </a:r>
            <a:r>
              <a:rPr lang="en-IN" dirty="0" err="1" smtClean="0"/>
              <a:t>etc.Due</a:t>
            </a:r>
            <a:r>
              <a:rPr lang="en-IN" dirty="0" smtClean="0"/>
              <a:t> </a:t>
            </a:r>
            <a:r>
              <a:rPr lang="en-IN" dirty="0"/>
              <a:t>to scientific progress have not only brought the technical Revolution but has also increased the </a:t>
            </a:r>
            <a:r>
              <a:rPr lang="en-IN" dirty="0" smtClean="0"/>
              <a:t>risks.</a:t>
            </a:r>
            <a:r>
              <a:rPr lang="en-IN" dirty="0"/>
              <a:t> The financial requirement of entrepreneurs involving high risks has been met by venture capital companies</a:t>
            </a:r>
            <a:r>
              <a:rPr lang="en-IN" dirty="0" smtClean="0"/>
              <a:t>.</a:t>
            </a:r>
          </a:p>
          <a:p>
            <a:r>
              <a:rPr lang="en-IN" b="1" dirty="0"/>
              <a:t>6</a:t>
            </a:r>
            <a:r>
              <a:rPr lang="en-IN" b="1" dirty="0" smtClean="0"/>
              <a:t>. </a:t>
            </a:r>
            <a:r>
              <a:rPr lang="en-IN" b="1" dirty="0"/>
              <a:t>Assistance in Strategy Formulation</a:t>
            </a:r>
          </a:p>
          <a:p>
            <a:pPr marL="0" indent="0">
              <a:buNone/>
            </a:pPr>
            <a:r>
              <a:rPr lang="en-IN" dirty="0"/>
              <a:t>Today’s age is the age of competitions, which can be seen in all areas, activities, stages, and places.</a:t>
            </a:r>
          </a:p>
          <a:p>
            <a:pPr marL="0" indent="0">
              <a:buNone/>
            </a:pPr>
            <a:r>
              <a:rPr lang="en-IN" b="1" dirty="0"/>
              <a:t>However</a:t>
            </a:r>
            <a:r>
              <a:rPr lang="en-IN" dirty="0"/>
              <a:t>, venture capital has to sustain in all types of competition, which enables the entrepreneur to prepare strategies right from the establishment of the industry to its development expansion.</a:t>
            </a:r>
          </a:p>
          <a:p>
            <a:pPr marL="0" indent="0">
              <a:buNone/>
            </a:pPr>
            <a:endParaRPr lang="en-IN" dirty="0"/>
          </a:p>
          <a:p>
            <a:endParaRPr lang="en-IN" dirty="0"/>
          </a:p>
        </p:txBody>
      </p:sp>
    </p:spTree>
    <p:extLst>
      <p:ext uri="{BB962C8B-B14F-4D97-AF65-F5344CB8AC3E}">
        <p14:creationId xmlns:p14="http://schemas.microsoft.com/office/powerpoint/2010/main" val="55173644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Main Role and Importance of Venture Capital </a:t>
            </a:r>
            <a:br>
              <a:rPr lang="en-IN" dirty="0"/>
            </a:br>
            <a:endParaRPr lang="en-IN" dirty="0"/>
          </a:p>
        </p:txBody>
      </p:sp>
      <p:sp>
        <p:nvSpPr>
          <p:cNvPr id="3" name="Content Placeholder 2"/>
          <p:cNvSpPr>
            <a:spLocks noGrp="1"/>
          </p:cNvSpPr>
          <p:nvPr>
            <p:ph idx="1"/>
          </p:nvPr>
        </p:nvSpPr>
        <p:spPr/>
        <p:txBody>
          <a:bodyPr>
            <a:normAutofit fontScale="85000" lnSpcReduction="10000"/>
          </a:bodyPr>
          <a:lstStyle/>
          <a:p>
            <a:r>
              <a:rPr lang="en-IN" b="1" dirty="0" smtClean="0"/>
              <a:t>7.Possibility </a:t>
            </a:r>
            <a:r>
              <a:rPr lang="en-IN" b="1" dirty="0"/>
              <a:t>of Rapid Development </a:t>
            </a:r>
            <a:r>
              <a:rPr lang="en-IN" b="1" dirty="0" err="1" smtClean="0"/>
              <a:t>Expansion</a:t>
            </a:r>
            <a:r>
              <a:rPr lang="en-IN" dirty="0" err="1" smtClean="0"/>
              <a:t>:Venture</a:t>
            </a:r>
            <a:r>
              <a:rPr lang="en-IN" dirty="0" smtClean="0"/>
              <a:t> </a:t>
            </a:r>
            <a:r>
              <a:rPr lang="en-IN" dirty="0"/>
              <a:t>capital includes all types of high risk and high probable </a:t>
            </a:r>
            <a:r>
              <a:rPr lang="en-IN" dirty="0" err="1" smtClean="0"/>
              <a:t>investments.</a:t>
            </a:r>
            <a:r>
              <a:rPr lang="en-IN" b="1" dirty="0" err="1" smtClean="0"/>
              <a:t>Hence</a:t>
            </a:r>
            <a:r>
              <a:rPr lang="en-IN" dirty="0"/>
              <a:t>, venture </a:t>
            </a:r>
            <a:r>
              <a:rPr lang="en-IN" dirty="0" smtClean="0"/>
              <a:t>capital</a:t>
            </a:r>
            <a:r>
              <a:rPr lang="en-IN" dirty="0"/>
              <a:t> </a:t>
            </a:r>
            <a:r>
              <a:rPr lang="en-IN" dirty="0" smtClean="0"/>
              <a:t>is </a:t>
            </a:r>
            <a:r>
              <a:rPr lang="en-IN" dirty="0"/>
              <a:t>made available to a new company from the starting stage (promotion of the enterprise) to advance </a:t>
            </a:r>
            <a:r>
              <a:rPr lang="en-IN" dirty="0" err="1" smtClean="0"/>
              <a:t>further.As</a:t>
            </a:r>
            <a:r>
              <a:rPr lang="en-IN" dirty="0" smtClean="0"/>
              <a:t> </a:t>
            </a:r>
            <a:r>
              <a:rPr lang="en-IN" dirty="0"/>
              <a:t>a result, the possibility of rapid development </a:t>
            </a:r>
            <a:r>
              <a:rPr lang="en-IN" dirty="0" smtClean="0"/>
              <a:t>expansion</a:t>
            </a:r>
            <a:r>
              <a:rPr lang="en-IN" dirty="0"/>
              <a:t> </a:t>
            </a:r>
            <a:r>
              <a:rPr lang="en-IN" dirty="0" smtClean="0"/>
              <a:t>of </a:t>
            </a:r>
            <a:r>
              <a:rPr lang="en-IN" dirty="0"/>
              <a:t>the company </a:t>
            </a:r>
            <a:r>
              <a:rPr lang="en-IN" dirty="0" smtClean="0"/>
              <a:t>increases</a:t>
            </a:r>
          </a:p>
          <a:p>
            <a:r>
              <a:rPr lang="en-IN" b="1" dirty="0" smtClean="0"/>
              <a:t>8.Other </a:t>
            </a:r>
            <a:r>
              <a:rPr lang="en-IN" b="1" dirty="0"/>
              <a:t>Roles and Importance</a:t>
            </a:r>
          </a:p>
          <a:p>
            <a:r>
              <a:rPr lang="en-IN" dirty="0"/>
              <a:t>Investment of venture </a:t>
            </a:r>
            <a:r>
              <a:rPr lang="en-IN" dirty="0" smtClean="0"/>
              <a:t>capital </a:t>
            </a:r>
            <a:r>
              <a:rPr lang="en-IN" dirty="0"/>
              <a:t> for the purchase of modern machinery establishment of laboratories, the appointment of scientists and training for new functions and activities, etc.</a:t>
            </a:r>
          </a:p>
          <a:p>
            <a:r>
              <a:rPr lang="en-IN" dirty="0"/>
              <a:t>Employees’ welfare and amenities.</a:t>
            </a:r>
          </a:p>
          <a:p>
            <a:r>
              <a:rPr lang="en-IN" dirty="0"/>
              <a:t>Project evolution and </a:t>
            </a:r>
            <a:r>
              <a:rPr lang="en-IN" dirty="0" smtClean="0"/>
              <a:t>reports</a:t>
            </a:r>
            <a:endParaRPr lang="en-IN" dirty="0"/>
          </a:p>
          <a:p>
            <a:endParaRPr lang="en-IN" dirty="0"/>
          </a:p>
          <a:p>
            <a:endParaRPr lang="en-IN" dirty="0"/>
          </a:p>
        </p:txBody>
      </p:sp>
    </p:spTree>
    <p:extLst>
      <p:ext uri="{BB962C8B-B14F-4D97-AF65-F5344CB8AC3E}">
        <p14:creationId xmlns:p14="http://schemas.microsoft.com/office/powerpoint/2010/main" val="184906785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Role of Venture Capital</a:t>
            </a:r>
            <a:endParaRPr lang="en-IN" dirty="0"/>
          </a:p>
        </p:txBody>
      </p:sp>
      <p:sp>
        <p:nvSpPr>
          <p:cNvPr id="3" name="Content Placeholder 2"/>
          <p:cNvSpPr>
            <a:spLocks noGrp="1"/>
          </p:cNvSpPr>
          <p:nvPr>
            <p:ph idx="1"/>
          </p:nvPr>
        </p:nvSpPr>
        <p:spPr/>
        <p:txBody>
          <a:bodyPr>
            <a:normAutofit fontScale="85000" lnSpcReduction="10000"/>
          </a:bodyPr>
          <a:lstStyle/>
          <a:p>
            <a:r>
              <a:rPr lang="en-IN" dirty="0"/>
              <a:t>Making predictions is tough. So is spotting a pattern before it becomes a trend. There are a bunch of professionals whose job is to do both—venture capital (VC) executives.</a:t>
            </a:r>
            <a:br>
              <a:rPr lang="en-IN" dirty="0"/>
            </a:br>
            <a:r>
              <a:rPr lang="en-IN" dirty="0"/>
              <a:t/>
            </a:r>
            <a:br>
              <a:rPr lang="en-IN" dirty="0"/>
            </a:br>
            <a:r>
              <a:rPr lang="en-IN" dirty="0" err="1"/>
              <a:t>Flipkart</a:t>
            </a:r>
            <a:r>
              <a:rPr lang="en-IN" dirty="0"/>
              <a:t> wouldn’t have possibly happened had someone at </a:t>
            </a:r>
            <a:r>
              <a:rPr lang="en-IN" dirty="0" err="1"/>
              <a:t>Accel</a:t>
            </a:r>
            <a:r>
              <a:rPr lang="en-IN" dirty="0"/>
              <a:t> Partners not believed that two young Amazon executives could build Amazon’s bête noire in India. Similarly, Oyo probably wouldn’t have become a behemoth under </a:t>
            </a:r>
            <a:r>
              <a:rPr lang="en-IN" dirty="0" err="1"/>
              <a:t>Ritesh</a:t>
            </a:r>
            <a:r>
              <a:rPr lang="en-IN" dirty="0"/>
              <a:t> Agarwal had somebody at </a:t>
            </a:r>
            <a:r>
              <a:rPr lang="en-IN" dirty="0" err="1"/>
              <a:t>Lightspeed</a:t>
            </a:r>
            <a:r>
              <a:rPr lang="en-IN" dirty="0"/>
              <a:t> Venture Partners not shown faith in the high school dropout’s business acumen</a:t>
            </a:r>
            <a:r>
              <a:rPr lang="en-IN" dirty="0" smtClean="0"/>
              <a:t>.</a:t>
            </a:r>
          </a:p>
          <a:p>
            <a:r>
              <a:rPr lang="en-IN" dirty="0"/>
              <a:t>These were risky calls. But, VC is a high stakes job. The pinstriped mavens of the private market are rewarded for the making the right calls, but failure isn’t taken kindly either.</a:t>
            </a:r>
            <a:br>
              <a:rPr lang="en-IN" dirty="0"/>
            </a:br>
            <a:endParaRPr lang="en-IN" dirty="0"/>
          </a:p>
        </p:txBody>
      </p:sp>
    </p:spTree>
    <p:extLst>
      <p:ext uri="{BB962C8B-B14F-4D97-AF65-F5344CB8AC3E}">
        <p14:creationId xmlns:p14="http://schemas.microsoft.com/office/powerpoint/2010/main" val="25942365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12475" y="629729"/>
            <a:ext cx="10938295" cy="5615796"/>
          </a:xfrm>
          <a:prstGeom prst="rect">
            <a:avLst/>
          </a:prstGeom>
        </p:spPr>
      </p:pic>
    </p:spTree>
    <p:extLst>
      <p:ext uri="{BB962C8B-B14F-4D97-AF65-F5344CB8AC3E}">
        <p14:creationId xmlns:p14="http://schemas.microsoft.com/office/powerpoint/2010/main" val="266993626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Venture Capital Financing (Definition, Stages, Method )"/>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4" name="Picture 3"/>
          <p:cNvPicPr>
            <a:picLocks noChangeAspect="1"/>
          </p:cNvPicPr>
          <p:nvPr/>
        </p:nvPicPr>
        <p:blipFill>
          <a:blip r:embed="rId2"/>
          <a:stretch>
            <a:fillRect/>
          </a:stretch>
        </p:blipFill>
        <p:spPr>
          <a:xfrm>
            <a:off x="577971" y="526211"/>
            <a:ext cx="10990052" cy="5771072"/>
          </a:xfrm>
          <a:prstGeom prst="rect">
            <a:avLst/>
          </a:prstGeom>
        </p:spPr>
      </p:pic>
    </p:spTree>
    <p:extLst>
      <p:ext uri="{BB962C8B-B14F-4D97-AF65-F5344CB8AC3E}">
        <p14:creationId xmlns:p14="http://schemas.microsoft.com/office/powerpoint/2010/main" val="94055578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77971" y="582463"/>
            <a:ext cx="11041810" cy="8591550"/>
          </a:xfrm>
          <a:prstGeom prst="rect">
            <a:avLst/>
          </a:prstGeom>
        </p:spPr>
      </p:pic>
    </p:spTree>
    <p:extLst>
      <p:ext uri="{BB962C8B-B14F-4D97-AF65-F5344CB8AC3E}">
        <p14:creationId xmlns:p14="http://schemas.microsoft.com/office/powerpoint/2010/main" val="384313459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g_118833_top_vc_firms_280x21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7060" y="-3001304"/>
            <a:ext cx="10808599" cy="9859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27657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Syllabus</a:t>
            </a:r>
          </a:p>
        </p:txBody>
      </p:sp>
      <p:sp>
        <p:nvSpPr>
          <p:cNvPr id="3" name="Content Placeholder 2"/>
          <p:cNvSpPr>
            <a:spLocks noGrp="1"/>
          </p:cNvSpPr>
          <p:nvPr>
            <p:ph idx="1"/>
          </p:nvPr>
        </p:nvSpPr>
        <p:spPr/>
        <p:txBody>
          <a:bodyPr>
            <a:normAutofit lnSpcReduction="10000"/>
          </a:bodyPr>
          <a:lstStyle/>
          <a:p>
            <a:r>
              <a:rPr lang="en-IN" b="1" dirty="0" smtClean="0"/>
              <a:t>UNIT 3 :Strategies </a:t>
            </a:r>
            <a:r>
              <a:rPr lang="en-IN" b="1" dirty="0"/>
              <a:t>of Private Equity </a:t>
            </a:r>
            <a:endParaRPr lang="en-IN" dirty="0"/>
          </a:p>
          <a:p>
            <a:r>
              <a:rPr lang="en-IN" dirty="0" smtClean="0"/>
              <a:t> </a:t>
            </a:r>
            <a:r>
              <a:rPr lang="en-IN" dirty="0"/>
              <a:t>Leverage Buyout, Growth Capital, Mezzanine </a:t>
            </a:r>
            <a:r>
              <a:rPr lang="en-IN" dirty="0" smtClean="0"/>
              <a:t>Capital </a:t>
            </a:r>
          </a:p>
          <a:p>
            <a:r>
              <a:rPr lang="en-IN" dirty="0" smtClean="0"/>
              <a:t> </a:t>
            </a:r>
            <a:r>
              <a:rPr lang="en-IN" dirty="0"/>
              <a:t>Distressed Debt, other Strategies </a:t>
            </a:r>
            <a:endParaRPr lang="en-IN" dirty="0" smtClean="0"/>
          </a:p>
          <a:p>
            <a:r>
              <a:rPr lang="en-IN" dirty="0" smtClean="0"/>
              <a:t> </a:t>
            </a:r>
            <a:r>
              <a:rPr lang="en-IN" dirty="0"/>
              <a:t>Due Diligence- Procedure and </a:t>
            </a:r>
            <a:r>
              <a:rPr lang="en-IN" dirty="0" smtClean="0"/>
              <a:t>Challenges</a:t>
            </a:r>
          </a:p>
          <a:p>
            <a:r>
              <a:rPr lang="en-IN" dirty="0" smtClean="0"/>
              <a:t>Due </a:t>
            </a:r>
            <a:r>
              <a:rPr lang="en-IN" dirty="0"/>
              <a:t>Diligence in Emerging PE </a:t>
            </a:r>
            <a:r>
              <a:rPr lang="en-IN" dirty="0" smtClean="0"/>
              <a:t>Market</a:t>
            </a:r>
          </a:p>
          <a:p>
            <a:r>
              <a:rPr lang="en-IN" dirty="0" smtClean="0"/>
              <a:t>Investing </a:t>
            </a:r>
            <a:r>
              <a:rPr lang="en-IN" dirty="0"/>
              <a:t>in Developing </a:t>
            </a:r>
            <a:r>
              <a:rPr lang="en-IN" dirty="0" smtClean="0"/>
              <a:t>Market</a:t>
            </a:r>
          </a:p>
          <a:p>
            <a:r>
              <a:rPr lang="en-IN" dirty="0" smtClean="0"/>
              <a:t> </a:t>
            </a:r>
            <a:r>
              <a:rPr lang="en-IN" dirty="0"/>
              <a:t>Past Performance and Strategy</a:t>
            </a:r>
          </a:p>
        </p:txBody>
      </p:sp>
    </p:spTree>
    <p:extLst>
      <p:ext uri="{BB962C8B-B14F-4D97-AF65-F5344CB8AC3E}">
        <p14:creationId xmlns:p14="http://schemas.microsoft.com/office/powerpoint/2010/main" val="408431278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Private Equity</a:t>
            </a:r>
            <a:endParaRPr lang="en-IN" dirty="0"/>
          </a:p>
        </p:txBody>
      </p:sp>
      <p:sp>
        <p:nvSpPr>
          <p:cNvPr id="3" name="Content Placeholder 2"/>
          <p:cNvSpPr>
            <a:spLocks noGrp="1"/>
          </p:cNvSpPr>
          <p:nvPr>
            <p:ph idx="1"/>
          </p:nvPr>
        </p:nvSpPr>
        <p:spPr/>
        <p:txBody>
          <a:bodyPr/>
          <a:lstStyle/>
          <a:p>
            <a:r>
              <a:rPr lang="en-IN" dirty="0"/>
              <a:t>Private equity is an </a:t>
            </a:r>
            <a:r>
              <a:rPr lang="en-IN" u="sng" dirty="0"/>
              <a:t>alternative investment</a:t>
            </a:r>
            <a:r>
              <a:rPr lang="en-IN" dirty="0"/>
              <a:t> class and consists of capital that is not listed on a public exchange. </a:t>
            </a:r>
            <a:endParaRPr lang="en-IN" dirty="0" smtClean="0"/>
          </a:p>
          <a:p>
            <a:r>
              <a:rPr lang="en-IN" dirty="0" smtClean="0"/>
              <a:t>Private </a:t>
            </a:r>
            <a:r>
              <a:rPr lang="en-IN" dirty="0"/>
              <a:t>equity is composed of funds and investors that directly invest in </a:t>
            </a:r>
            <a:r>
              <a:rPr lang="en-IN" u="sng" dirty="0"/>
              <a:t>private companies</a:t>
            </a:r>
            <a:r>
              <a:rPr lang="en-IN" dirty="0"/>
              <a:t>, or that engage in </a:t>
            </a:r>
            <a:r>
              <a:rPr lang="en-IN" u="sng" dirty="0" err="1" smtClean="0">
                <a:hlinkClick r:id="rId2"/>
              </a:rPr>
              <a:t>buyouts</a:t>
            </a:r>
            <a:r>
              <a:rPr lang="en-IN" dirty="0" err="1" smtClean="0"/>
              <a:t>of</a:t>
            </a:r>
            <a:r>
              <a:rPr lang="en-IN" dirty="0" smtClean="0"/>
              <a:t> </a:t>
            </a:r>
            <a:r>
              <a:rPr lang="en-IN" dirty="0"/>
              <a:t>public companies, resulting in the </a:t>
            </a:r>
            <a:r>
              <a:rPr lang="en-IN" u="sng" dirty="0"/>
              <a:t>delisting</a:t>
            </a:r>
            <a:r>
              <a:rPr lang="en-IN" dirty="0"/>
              <a:t> of public equity</a:t>
            </a:r>
          </a:p>
        </p:txBody>
      </p:sp>
    </p:spTree>
    <p:extLst>
      <p:ext uri="{BB962C8B-B14F-4D97-AF65-F5344CB8AC3E}">
        <p14:creationId xmlns:p14="http://schemas.microsoft.com/office/powerpoint/2010/main" val="24865897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Features of Private </a:t>
            </a:r>
            <a:r>
              <a:rPr lang="en-IN" dirty="0"/>
              <a:t>Equity</a:t>
            </a:r>
          </a:p>
        </p:txBody>
      </p:sp>
      <p:sp>
        <p:nvSpPr>
          <p:cNvPr id="3" name="Content Placeholder 2"/>
          <p:cNvSpPr>
            <a:spLocks noGrp="1"/>
          </p:cNvSpPr>
          <p:nvPr>
            <p:ph idx="1"/>
          </p:nvPr>
        </p:nvSpPr>
        <p:spPr/>
        <p:txBody>
          <a:bodyPr>
            <a:normAutofit lnSpcReduction="10000"/>
          </a:bodyPr>
          <a:lstStyle/>
          <a:p>
            <a:r>
              <a:rPr lang="en-IN" b="1" dirty="0"/>
              <a:t>Long-term time horizons</a:t>
            </a:r>
            <a:r>
              <a:rPr lang="en-IN" dirty="0" smtClean="0"/>
              <a:t>:</a:t>
            </a:r>
          </a:p>
          <a:p>
            <a:r>
              <a:rPr lang="en-IN" dirty="0"/>
              <a:t>The optimal strategy for mitigating the volatility of the investment cycle is a long-term disciplined approach for committing to attractive investment opportunities every year, for over a three-year period</a:t>
            </a:r>
            <a:r>
              <a:rPr lang="en-IN" dirty="0" smtClean="0"/>
              <a:t>.</a:t>
            </a:r>
          </a:p>
          <a:p>
            <a:r>
              <a:rPr lang="en-IN" b="1" dirty="0"/>
              <a:t>Expertise</a:t>
            </a:r>
            <a:r>
              <a:rPr lang="en-IN" dirty="0" smtClean="0"/>
              <a:t>:</a:t>
            </a:r>
          </a:p>
          <a:p>
            <a:r>
              <a:rPr lang="en-IN" dirty="0" smtClean="0"/>
              <a:t> </a:t>
            </a:r>
            <a:r>
              <a:rPr lang="en-IN" dirty="0"/>
              <a:t>The talent that your business is </a:t>
            </a:r>
            <a:r>
              <a:rPr lang="en-IN" dirty="0" smtClean="0"/>
              <a:t>  </a:t>
            </a:r>
            <a:r>
              <a:rPr lang="en-IN" dirty="0"/>
              <a:t>provided abundantly by private equity firms. These are generally hands-on groups that enable </a:t>
            </a:r>
            <a:r>
              <a:rPr lang="en-IN" dirty="0" smtClean="0"/>
              <a:t>the company </a:t>
            </a:r>
            <a:r>
              <a:rPr lang="en-IN" dirty="0"/>
              <a:t>to maximize the value of your company and meeting new business goals</a:t>
            </a:r>
          </a:p>
        </p:txBody>
      </p:sp>
    </p:spTree>
    <p:extLst>
      <p:ext uri="{BB962C8B-B14F-4D97-AF65-F5344CB8AC3E}">
        <p14:creationId xmlns:p14="http://schemas.microsoft.com/office/powerpoint/2010/main" val="10861655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Features of Private Equity</a:t>
            </a:r>
          </a:p>
        </p:txBody>
      </p:sp>
      <p:sp>
        <p:nvSpPr>
          <p:cNvPr id="3" name="Content Placeholder 2"/>
          <p:cNvSpPr>
            <a:spLocks noGrp="1"/>
          </p:cNvSpPr>
          <p:nvPr>
            <p:ph idx="1"/>
          </p:nvPr>
        </p:nvSpPr>
        <p:spPr/>
        <p:txBody>
          <a:bodyPr/>
          <a:lstStyle/>
          <a:p>
            <a:r>
              <a:rPr lang="en-IN" b="1" dirty="0"/>
              <a:t>Illiquid asset</a:t>
            </a:r>
            <a:r>
              <a:rPr lang="en-IN" dirty="0"/>
              <a:t>: As compared to various other alternative investments, redemption features or investor-driven reinvestment is not available with private equity </a:t>
            </a:r>
            <a:r>
              <a:rPr lang="en-IN" dirty="0" smtClean="0"/>
              <a:t>investments.</a:t>
            </a:r>
          </a:p>
          <a:p>
            <a:r>
              <a:rPr lang="en-IN" b="1" dirty="0"/>
              <a:t>Active involvement</a:t>
            </a:r>
            <a:r>
              <a:rPr lang="en-IN" dirty="0"/>
              <a:t>: If we consider other funding options and study them in detail, we notice that the lenders or investors are minimally involved in the day-to-day running of the business. On the other hand, PE firms are seen to be more hand-on, assisting you for re-evaluating each and every aspect of your business, for the objective of maximizing its value</a:t>
            </a:r>
          </a:p>
        </p:txBody>
      </p:sp>
    </p:spTree>
    <p:extLst>
      <p:ext uri="{BB962C8B-B14F-4D97-AF65-F5344CB8AC3E}">
        <p14:creationId xmlns:p14="http://schemas.microsoft.com/office/powerpoint/2010/main" val="3302263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Features of Private Equity</a:t>
            </a:r>
          </a:p>
        </p:txBody>
      </p:sp>
      <p:sp>
        <p:nvSpPr>
          <p:cNvPr id="3" name="Content Placeholder 2"/>
          <p:cNvSpPr>
            <a:spLocks noGrp="1"/>
          </p:cNvSpPr>
          <p:nvPr>
            <p:ph idx="1"/>
          </p:nvPr>
        </p:nvSpPr>
        <p:spPr/>
        <p:txBody>
          <a:bodyPr/>
          <a:lstStyle/>
          <a:p>
            <a:r>
              <a:rPr lang="en-IN" b="1" dirty="0"/>
              <a:t>Manager selection and due diligence</a:t>
            </a:r>
            <a:r>
              <a:rPr lang="en-IN" dirty="0"/>
              <a:t>: Achievement of the top quartile performance does not take place randomly, but rather has a correlation with the level of access of the partnership to various investment opportunities, management teams, and strength of entrepreneurial relationships. It depends on their ability for capturing the highest yielding business plans and tap the strategic investors, and expert operating experience in strengthening and building businesses, to mention a few </a:t>
            </a:r>
            <a:r>
              <a:rPr lang="en-IN" dirty="0" smtClean="0"/>
              <a:t>aspects.</a:t>
            </a:r>
            <a:endParaRPr lang="en-IN" dirty="0"/>
          </a:p>
        </p:txBody>
      </p:sp>
    </p:spTree>
    <p:extLst>
      <p:ext uri="{BB962C8B-B14F-4D97-AF65-F5344CB8AC3E}">
        <p14:creationId xmlns:p14="http://schemas.microsoft.com/office/powerpoint/2010/main" val="18001169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Features of Private Equity</a:t>
            </a:r>
          </a:p>
        </p:txBody>
      </p:sp>
      <p:sp>
        <p:nvSpPr>
          <p:cNvPr id="3" name="Content Placeholder 2"/>
          <p:cNvSpPr>
            <a:spLocks noGrp="1"/>
          </p:cNvSpPr>
          <p:nvPr>
            <p:ph idx="1"/>
          </p:nvPr>
        </p:nvSpPr>
        <p:spPr/>
        <p:txBody>
          <a:bodyPr>
            <a:normAutofit fontScale="85000" lnSpcReduction="10000"/>
          </a:bodyPr>
          <a:lstStyle/>
          <a:p>
            <a:r>
              <a:rPr lang="en-IN" b="1" dirty="0"/>
              <a:t>Confirmed returns</a:t>
            </a:r>
            <a:r>
              <a:rPr lang="en-IN" dirty="0"/>
              <a:t>: For the purpose of value creation, private equity firms are actual experts. According to researches, at least two-thirds of all private equity deals led to at least 20 percent annual growth for the purchased firm. Thus, in most of the cases, there is a good rate of return experienced by businesses involved in private equity </a:t>
            </a:r>
            <a:r>
              <a:rPr lang="en-IN" dirty="0" smtClean="0"/>
              <a:t>investments.</a:t>
            </a:r>
          </a:p>
          <a:p>
            <a:r>
              <a:rPr lang="en-IN" b="1" dirty="0"/>
              <a:t>Growth capital</a:t>
            </a:r>
            <a:r>
              <a:rPr lang="en-IN" dirty="0"/>
              <a:t>: This is a kind of deal of private equity where the firm takes a comparatively smaller stake, as the prime objective is not a turnaround, but the growth of the company. Here, it might be just like venture capital, actually venture capital is regarded usually as a subset of private equity. The prime difference for growth capital private equity if is more interested in more mature and larger companies, and not the early-stage companies that are looked for by the venture capitalists</a:t>
            </a:r>
          </a:p>
        </p:txBody>
      </p:sp>
    </p:spTree>
    <p:extLst>
      <p:ext uri="{BB962C8B-B14F-4D97-AF65-F5344CB8AC3E}">
        <p14:creationId xmlns:p14="http://schemas.microsoft.com/office/powerpoint/2010/main" val="164562955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Features of Private Equity</a:t>
            </a:r>
          </a:p>
        </p:txBody>
      </p:sp>
      <p:sp>
        <p:nvSpPr>
          <p:cNvPr id="3" name="Content Placeholder 2"/>
          <p:cNvSpPr>
            <a:spLocks noGrp="1"/>
          </p:cNvSpPr>
          <p:nvPr>
            <p:ph idx="1"/>
          </p:nvPr>
        </p:nvSpPr>
        <p:spPr/>
        <p:txBody>
          <a:bodyPr>
            <a:normAutofit fontScale="77500" lnSpcReduction="20000"/>
          </a:bodyPr>
          <a:lstStyle/>
          <a:p>
            <a:r>
              <a:rPr lang="en-IN" b="1" dirty="0"/>
              <a:t>J-curve phenomenon</a:t>
            </a:r>
            <a:r>
              <a:rPr lang="en-IN" dirty="0"/>
              <a:t>: A private equity investor needs to be at ease with the J-curve effect in PE investments. Basically, the J-curve phenomena illustrate the pattern of returns generated by a PE fund against time, from inception to termination, realized by plotting the returns. The start-up costs in the initial stakes of a partnership and payment of fees, before any returns to the investor, results in the finance contributed to be more than the portfolio investments’ book value. </a:t>
            </a:r>
            <a:endParaRPr lang="en-IN" dirty="0" smtClean="0"/>
          </a:p>
          <a:p>
            <a:r>
              <a:rPr lang="en-IN" dirty="0" smtClean="0"/>
              <a:t>Therefore</a:t>
            </a:r>
            <a:r>
              <a:rPr lang="en-IN" dirty="0"/>
              <a:t>, in the early years, a private equity fund might show a negative return in a typical manner. The other influence on early returns is the portfolio investments’ writing down, under an investment program of a sponsor, is considered to be the behind strategy. Normally, the investment gains arrive in far ahead years, as the portfolio companies gain maturity and rise in value. After the very first realizations are done, the return on funds may rise in a pretty steep manner and can counterbalance the rest of the capital calls for expenses and investments.</a:t>
            </a:r>
          </a:p>
          <a:p>
            <a:endParaRPr lang="en-IN" dirty="0"/>
          </a:p>
        </p:txBody>
      </p:sp>
    </p:spTree>
    <p:extLst>
      <p:ext uri="{BB962C8B-B14F-4D97-AF65-F5344CB8AC3E}">
        <p14:creationId xmlns:p14="http://schemas.microsoft.com/office/powerpoint/2010/main" val="38788462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Features of Private Equity</a:t>
            </a:r>
          </a:p>
        </p:txBody>
      </p:sp>
      <p:sp>
        <p:nvSpPr>
          <p:cNvPr id="3" name="Content Placeholder 2"/>
          <p:cNvSpPr>
            <a:spLocks noGrp="1"/>
          </p:cNvSpPr>
          <p:nvPr>
            <p:ph idx="1"/>
          </p:nvPr>
        </p:nvSpPr>
        <p:spPr/>
        <p:txBody>
          <a:bodyPr>
            <a:normAutofit fontScale="92500" lnSpcReduction="10000"/>
          </a:bodyPr>
          <a:lstStyle/>
          <a:p>
            <a:pPr fontAlgn="base"/>
            <a:r>
              <a:rPr lang="en-IN" b="1" dirty="0"/>
              <a:t>Success of investment</a:t>
            </a:r>
            <a:r>
              <a:rPr lang="en-IN" dirty="0"/>
              <a:t>: PE firms have their own conferred interests in ensuring that your business does well. When a PE firm invests or acquires your company, you can fully depend on their commitment to ensuring that its future is a success.</a:t>
            </a:r>
          </a:p>
          <a:p>
            <a:pPr fontAlgn="base"/>
            <a:r>
              <a:rPr lang="en-IN" b="1" dirty="0"/>
              <a:t>Overall responsibility</a:t>
            </a:r>
            <a:r>
              <a:rPr lang="en-IN" dirty="0"/>
              <a:t>: The PE investment firms provide a high level of flexibility and sound financing practices. The cyclical trends are considered in-depth and the firms are in-tune with the particularities of the particular sectors in which the investment is done. They do not just concentrate on one aspect of the business, whereas considering every factor and put in effort and expertise for the improvement of the same.</a:t>
            </a:r>
          </a:p>
          <a:p>
            <a:endParaRPr lang="en-IN" dirty="0"/>
          </a:p>
        </p:txBody>
      </p:sp>
    </p:spTree>
    <p:extLst>
      <p:ext uri="{BB962C8B-B14F-4D97-AF65-F5344CB8AC3E}">
        <p14:creationId xmlns:p14="http://schemas.microsoft.com/office/powerpoint/2010/main" val="20160528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Features of Private Equity</a:t>
            </a:r>
          </a:p>
        </p:txBody>
      </p:sp>
      <p:sp>
        <p:nvSpPr>
          <p:cNvPr id="3" name="Content Placeholder 2"/>
          <p:cNvSpPr>
            <a:spLocks noGrp="1"/>
          </p:cNvSpPr>
          <p:nvPr>
            <p:ph idx="1"/>
          </p:nvPr>
        </p:nvSpPr>
        <p:spPr/>
        <p:txBody>
          <a:bodyPr>
            <a:normAutofit fontScale="92500" lnSpcReduction="20000"/>
          </a:bodyPr>
          <a:lstStyle/>
          <a:p>
            <a:pPr fontAlgn="base"/>
            <a:r>
              <a:rPr lang="en-IN" b="1" dirty="0"/>
              <a:t>High competition for investment opportunities</a:t>
            </a:r>
            <a:r>
              <a:rPr lang="en-IN" dirty="0"/>
              <a:t>: The activity of completing, realizing, and identifying attractive investments is extremely competitive, involving a high degree of uncertainty. There can be no guarantee or assurance that the fund will able to consummate, locate, and exit investments that satisfy the rate of return objectives of the funds, or comprehend upon their values or that it will be enabled to invest completely to its committed capital finance.</a:t>
            </a:r>
          </a:p>
          <a:p>
            <a:pPr fontAlgn="base"/>
            <a:r>
              <a:rPr lang="en-IN" b="1" dirty="0" smtClean="0"/>
              <a:t>Systemized </a:t>
            </a:r>
            <a:r>
              <a:rPr lang="en-IN" b="1" dirty="0"/>
              <a:t>approach</a:t>
            </a:r>
            <a:r>
              <a:rPr lang="en-IN" dirty="0"/>
              <a:t>: For the purpose of counterbalancing the initial fall in cash flows early in the PE cycle, investors may pick to invest regularly over several years. Often, investors consider overcommitting to private equity for ensuring that they have sufficient assets at work. It depends upon the time invested in order to attain the anticipated exposure to private equity.</a:t>
            </a:r>
          </a:p>
          <a:p>
            <a:endParaRPr lang="en-IN" dirty="0"/>
          </a:p>
        </p:txBody>
      </p:sp>
    </p:spTree>
    <p:extLst>
      <p:ext uri="{BB962C8B-B14F-4D97-AF65-F5344CB8AC3E}">
        <p14:creationId xmlns:p14="http://schemas.microsoft.com/office/powerpoint/2010/main" val="323679389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Advantages of Private Equity</a:t>
            </a:r>
            <a:br>
              <a:rPr lang="en-IN" dirty="0"/>
            </a:br>
            <a:endParaRPr lang="en-IN" dirty="0"/>
          </a:p>
        </p:txBody>
      </p:sp>
      <p:sp>
        <p:nvSpPr>
          <p:cNvPr id="3" name="Content Placeholder 2"/>
          <p:cNvSpPr>
            <a:spLocks noGrp="1"/>
          </p:cNvSpPr>
          <p:nvPr>
            <p:ph idx="1"/>
          </p:nvPr>
        </p:nvSpPr>
        <p:spPr/>
        <p:txBody>
          <a:bodyPr>
            <a:normAutofit fontScale="85000" lnSpcReduction="10000"/>
          </a:bodyPr>
          <a:lstStyle/>
          <a:p>
            <a:r>
              <a:rPr lang="en-IN" dirty="0" smtClean="0"/>
              <a:t>Private </a:t>
            </a:r>
            <a:r>
              <a:rPr lang="en-IN" dirty="0"/>
              <a:t>equity offers several advantages to companies and </a:t>
            </a:r>
            <a:r>
              <a:rPr lang="en-IN" dirty="0" err="1"/>
              <a:t>startups</a:t>
            </a:r>
            <a:r>
              <a:rPr lang="en-IN" dirty="0"/>
              <a:t>. It is </a:t>
            </a:r>
            <a:r>
              <a:rPr lang="en-IN" dirty="0" err="1"/>
              <a:t>favored</a:t>
            </a:r>
            <a:r>
              <a:rPr lang="en-IN" dirty="0"/>
              <a:t> by companies because it allows them access to liquidity as an alternative to conventional financial mechanisms, such as high interest bank loans or listing on public markets. </a:t>
            </a:r>
            <a:endParaRPr lang="en-IN" dirty="0" smtClean="0"/>
          </a:p>
          <a:p>
            <a:r>
              <a:rPr lang="en-IN" dirty="0" smtClean="0"/>
              <a:t>Certain </a:t>
            </a:r>
            <a:r>
              <a:rPr lang="en-IN" dirty="0"/>
              <a:t>forms of private equity, such as venture capital, also finance ideas and early stage companies. </a:t>
            </a:r>
            <a:endParaRPr lang="en-IN" dirty="0" smtClean="0"/>
          </a:p>
          <a:p>
            <a:r>
              <a:rPr lang="en-IN" dirty="0" smtClean="0"/>
              <a:t>In </a:t>
            </a:r>
            <a:r>
              <a:rPr lang="en-IN" dirty="0"/>
              <a:t>the case of companies that are de-listed, private equity financing can help such companies attempt unorthodox growth strategies away from the glare of public markets. Otherwise, the pressure of quarterly earnings dramatically reduces the time frame available to senior management to turn a company around or experiment with new ways to cut losses or make money.  </a:t>
            </a:r>
          </a:p>
          <a:p>
            <a:endParaRPr lang="en-IN" dirty="0"/>
          </a:p>
        </p:txBody>
      </p:sp>
    </p:spTree>
    <p:extLst>
      <p:ext uri="{BB962C8B-B14F-4D97-AF65-F5344CB8AC3E}">
        <p14:creationId xmlns:p14="http://schemas.microsoft.com/office/powerpoint/2010/main" val="390181516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Disadvantages of Private Equity</a:t>
            </a:r>
            <a:br>
              <a:rPr lang="en-IN" dirty="0"/>
            </a:br>
            <a:endParaRPr lang="en-IN" dirty="0"/>
          </a:p>
        </p:txBody>
      </p:sp>
      <p:sp>
        <p:nvSpPr>
          <p:cNvPr id="3" name="Content Placeholder 2"/>
          <p:cNvSpPr>
            <a:spLocks noGrp="1"/>
          </p:cNvSpPr>
          <p:nvPr>
            <p:ph idx="1"/>
          </p:nvPr>
        </p:nvSpPr>
        <p:spPr/>
        <p:txBody>
          <a:bodyPr>
            <a:normAutofit fontScale="77500" lnSpcReduction="20000"/>
          </a:bodyPr>
          <a:lstStyle/>
          <a:p>
            <a:r>
              <a:rPr lang="en-IN" dirty="0" smtClean="0"/>
              <a:t>Private </a:t>
            </a:r>
            <a:r>
              <a:rPr lang="en-IN" dirty="0"/>
              <a:t>equity has unique challenges</a:t>
            </a:r>
            <a:r>
              <a:rPr lang="en-IN" dirty="0" smtClean="0"/>
              <a:t>.</a:t>
            </a:r>
          </a:p>
          <a:p>
            <a:r>
              <a:rPr lang="en-IN" dirty="0" smtClean="0"/>
              <a:t> </a:t>
            </a:r>
            <a:r>
              <a:rPr lang="en-IN" dirty="0"/>
              <a:t>First, it can be difficult to liquidate holdings in private equity because, unlike public markets, a ready-made order book that matches buyers with sellers is not available. A firm has to undertake a search for a buyer in order to make a sale of its investment or company</a:t>
            </a:r>
            <a:r>
              <a:rPr lang="en-IN" dirty="0" smtClean="0"/>
              <a:t>.</a:t>
            </a:r>
          </a:p>
          <a:p>
            <a:r>
              <a:rPr lang="en-IN" dirty="0" smtClean="0"/>
              <a:t> </a:t>
            </a:r>
            <a:r>
              <a:rPr lang="en-IN" dirty="0"/>
              <a:t>Second, pricing of shares for a company in private equity is determined through negotiations between buyers and sellers and not by market forces, as is generally the case for publicly-listed companies</a:t>
            </a:r>
            <a:r>
              <a:rPr lang="en-IN" dirty="0" smtClean="0"/>
              <a:t>.</a:t>
            </a:r>
          </a:p>
          <a:p>
            <a:r>
              <a:rPr lang="en-IN" dirty="0" smtClean="0"/>
              <a:t> </a:t>
            </a:r>
            <a:r>
              <a:rPr lang="en-IN" dirty="0"/>
              <a:t>Third, the rights of private equity shareholders are generally decided on a case-by-case basis through negotiations instead of a broad governance framework that typically dictates rights for their </a:t>
            </a:r>
            <a:r>
              <a:rPr lang="en-IN" u="sng" dirty="0"/>
              <a:t>counterparts in public </a:t>
            </a:r>
            <a:r>
              <a:rPr lang="en-IN" u="sng" dirty="0" smtClean="0"/>
              <a:t>markets</a:t>
            </a:r>
            <a:endParaRPr lang="en-IN" dirty="0"/>
          </a:p>
          <a:p>
            <a:pPr marL="0" indent="0">
              <a:buNone/>
            </a:pPr>
            <a:r>
              <a:rPr lang="en-IN" dirty="0"/>
              <a:t> </a:t>
            </a:r>
          </a:p>
          <a:p>
            <a:endParaRPr lang="en-IN" dirty="0"/>
          </a:p>
        </p:txBody>
      </p:sp>
    </p:spTree>
    <p:extLst>
      <p:ext uri="{BB962C8B-B14F-4D97-AF65-F5344CB8AC3E}">
        <p14:creationId xmlns:p14="http://schemas.microsoft.com/office/powerpoint/2010/main" val="6789012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Syllabus</a:t>
            </a:r>
          </a:p>
        </p:txBody>
      </p:sp>
      <p:sp>
        <p:nvSpPr>
          <p:cNvPr id="3" name="Content Placeholder 2"/>
          <p:cNvSpPr>
            <a:spLocks noGrp="1"/>
          </p:cNvSpPr>
          <p:nvPr>
            <p:ph idx="1"/>
          </p:nvPr>
        </p:nvSpPr>
        <p:spPr/>
        <p:txBody>
          <a:bodyPr>
            <a:normAutofit fontScale="77500" lnSpcReduction="20000"/>
          </a:bodyPr>
          <a:lstStyle/>
          <a:p>
            <a:r>
              <a:rPr lang="en-IN" b="1" dirty="0" smtClean="0"/>
              <a:t>UNIT 4 Exit </a:t>
            </a:r>
            <a:r>
              <a:rPr lang="en-IN" b="1" dirty="0"/>
              <a:t>strategies for Private Equity </a:t>
            </a:r>
            <a:endParaRPr lang="en-IN" b="1" dirty="0" smtClean="0"/>
          </a:p>
          <a:p>
            <a:r>
              <a:rPr lang="en-IN" dirty="0" smtClean="0"/>
              <a:t> </a:t>
            </a:r>
            <a:r>
              <a:rPr lang="en-IN" dirty="0"/>
              <a:t>Modes of exits in Indian Context and Challenges involved- </a:t>
            </a:r>
            <a:endParaRPr lang="en-IN" dirty="0" smtClean="0"/>
          </a:p>
          <a:p>
            <a:r>
              <a:rPr lang="en-IN" dirty="0" smtClean="0"/>
              <a:t> </a:t>
            </a:r>
            <a:r>
              <a:rPr lang="en-IN" dirty="0"/>
              <a:t>IPO, Promoter Buyback </a:t>
            </a:r>
            <a:endParaRPr lang="en-IN" dirty="0" smtClean="0"/>
          </a:p>
          <a:p>
            <a:r>
              <a:rPr lang="en-IN" dirty="0" smtClean="0"/>
              <a:t>Sale </a:t>
            </a:r>
            <a:r>
              <a:rPr lang="en-IN" dirty="0"/>
              <a:t>to Other PE </a:t>
            </a:r>
            <a:r>
              <a:rPr lang="en-IN" dirty="0" smtClean="0"/>
              <a:t>funds</a:t>
            </a:r>
          </a:p>
          <a:p>
            <a:r>
              <a:rPr lang="en-IN" dirty="0" smtClean="0"/>
              <a:t> </a:t>
            </a:r>
            <a:r>
              <a:rPr lang="en-IN" dirty="0"/>
              <a:t>Sale to other strategic </a:t>
            </a:r>
            <a:r>
              <a:rPr lang="en-IN" dirty="0" smtClean="0"/>
              <a:t>Investors</a:t>
            </a:r>
          </a:p>
          <a:p>
            <a:r>
              <a:rPr lang="en-IN" dirty="0" smtClean="0"/>
              <a:t> </a:t>
            </a:r>
            <a:r>
              <a:rPr lang="en-IN" dirty="0"/>
              <a:t>Stake </a:t>
            </a:r>
            <a:r>
              <a:rPr lang="en-IN" dirty="0" smtClean="0"/>
              <a:t>Swap</a:t>
            </a:r>
          </a:p>
          <a:p>
            <a:r>
              <a:rPr lang="en-IN" dirty="0" smtClean="0"/>
              <a:t>M </a:t>
            </a:r>
            <a:r>
              <a:rPr lang="en-IN" dirty="0"/>
              <a:t>&amp; </a:t>
            </a:r>
            <a:r>
              <a:rPr lang="en-IN" dirty="0" smtClean="0"/>
              <a:t>A’s</a:t>
            </a:r>
          </a:p>
          <a:p>
            <a:r>
              <a:rPr lang="en-IN" dirty="0" smtClean="0"/>
              <a:t>Open Market-</a:t>
            </a:r>
          </a:p>
          <a:p>
            <a:r>
              <a:rPr lang="en-IN" dirty="0" smtClean="0"/>
              <a:t> </a:t>
            </a:r>
            <a:r>
              <a:rPr lang="en-IN" dirty="0"/>
              <a:t>Secondary Market</a:t>
            </a:r>
          </a:p>
        </p:txBody>
      </p:sp>
    </p:spTree>
    <p:extLst>
      <p:ext uri="{BB962C8B-B14F-4D97-AF65-F5344CB8AC3E}">
        <p14:creationId xmlns:p14="http://schemas.microsoft.com/office/powerpoint/2010/main" val="292505261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Players in Private Equity Market</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43493354"/>
              </p:ext>
            </p:extLst>
          </p:nvPr>
        </p:nvGraphicFramePr>
        <p:xfrm>
          <a:off x="1295400" y="2557463"/>
          <a:ext cx="9601200" cy="2966720"/>
        </p:xfrm>
        <a:graphic>
          <a:graphicData uri="http://schemas.openxmlformats.org/drawingml/2006/table">
            <a:tbl>
              <a:tblPr firstRow="1" bandRow="1">
                <a:tableStyleId>{5C22544A-7EE6-4342-B048-85BDC9FD1C3A}</a:tableStyleId>
              </a:tblPr>
              <a:tblGrid>
                <a:gridCol w="3200400"/>
                <a:gridCol w="3200400"/>
                <a:gridCol w="3200400"/>
              </a:tblGrid>
              <a:tr h="370840">
                <a:tc>
                  <a:txBody>
                    <a:bodyPr/>
                    <a:lstStyle/>
                    <a:p>
                      <a:r>
                        <a:rPr lang="en-IN" dirty="0" smtClean="0"/>
                        <a:t>Issuers</a:t>
                      </a:r>
                      <a:endParaRPr lang="en-IN" dirty="0"/>
                    </a:p>
                  </a:txBody>
                  <a:tcPr/>
                </a:tc>
                <a:tc>
                  <a:txBody>
                    <a:bodyPr/>
                    <a:lstStyle/>
                    <a:p>
                      <a:r>
                        <a:rPr lang="en-IN" dirty="0" smtClean="0"/>
                        <a:t>Intermediaries</a:t>
                      </a:r>
                      <a:endParaRPr lang="en-IN" dirty="0"/>
                    </a:p>
                  </a:txBody>
                  <a:tcPr/>
                </a:tc>
                <a:tc>
                  <a:txBody>
                    <a:bodyPr/>
                    <a:lstStyle/>
                    <a:p>
                      <a:r>
                        <a:rPr lang="en-IN" dirty="0" smtClean="0"/>
                        <a:t>Investors</a:t>
                      </a:r>
                      <a:endParaRPr lang="en-IN" dirty="0"/>
                    </a:p>
                  </a:txBody>
                  <a:tcPr/>
                </a:tc>
              </a:tr>
              <a:tr h="370840">
                <a:tc>
                  <a:txBody>
                    <a:bodyPr/>
                    <a:lstStyle/>
                    <a:p>
                      <a:r>
                        <a:rPr lang="en-IN" dirty="0" smtClean="0"/>
                        <a:t>New Ventures</a:t>
                      </a:r>
                      <a:endParaRPr lang="en-IN" dirty="0"/>
                    </a:p>
                  </a:txBody>
                  <a:tcPr/>
                </a:tc>
                <a:tc>
                  <a:txBody>
                    <a:bodyPr/>
                    <a:lstStyle/>
                    <a:p>
                      <a:r>
                        <a:rPr lang="en-IN" dirty="0" smtClean="0"/>
                        <a:t>Limited Partnership</a:t>
                      </a:r>
                      <a:endParaRPr lang="en-IN" dirty="0"/>
                    </a:p>
                  </a:txBody>
                  <a:tcPr/>
                </a:tc>
                <a:tc>
                  <a:txBody>
                    <a:bodyPr/>
                    <a:lstStyle/>
                    <a:p>
                      <a:r>
                        <a:rPr lang="en-IN" dirty="0" smtClean="0"/>
                        <a:t>Public pension funds</a:t>
                      </a:r>
                      <a:endParaRPr lang="en-IN" dirty="0"/>
                    </a:p>
                  </a:txBody>
                  <a:tcPr/>
                </a:tc>
              </a:tr>
              <a:tr h="370840">
                <a:tc>
                  <a:txBody>
                    <a:bodyPr/>
                    <a:lstStyle/>
                    <a:p>
                      <a:endParaRPr lang="en-IN"/>
                    </a:p>
                  </a:txBody>
                  <a:tcPr/>
                </a:tc>
                <a:tc>
                  <a:txBody>
                    <a:bodyPr/>
                    <a:lstStyle/>
                    <a:p>
                      <a:endParaRPr lang="en-IN"/>
                    </a:p>
                  </a:txBody>
                  <a:tcPr/>
                </a:tc>
                <a:tc>
                  <a:txBody>
                    <a:bodyPr/>
                    <a:lstStyle/>
                    <a:p>
                      <a:endParaRPr lang="en-IN"/>
                    </a:p>
                  </a:txBody>
                  <a:tcPr/>
                </a:tc>
              </a:tr>
              <a:tr h="370840">
                <a:tc>
                  <a:txBody>
                    <a:bodyPr/>
                    <a:lstStyle/>
                    <a:p>
                      <a:r>
                        <a:rPr lang="en-IN" dirty="0" smtClean="0"/>
                        <a:t>Private Companies</a:t>
                      </a:r>
                      <a:endParaRPr lang="en-IN" dirty="0"/>
                    </a:p>
                  </a:txBody>
                  <a:tcPr/>
                </a:tc>
                <a:tc>
                  <a:txBody>
                    <a:bodyPr/>
                    <a:lstStyle/>
                    <a:p>
                      <a:r>
                        <a:rPr lang="en-IN" dirty="0" smtClean="0"/>
                        <a:t>Other Intermediaries like</a:t>
                      </a:r>
                      <a:endParaRPr lang="en-IN" dirty="0"/>
                    </a:p>
                  </a:txBody>
                  <a:tcPr/>
                </a:tc>
                <a:tc>
                  <a:txBody>
                    <a:bodyPr/>
                    <a:lstStyle/>
                    <a:p>
                      <a:r>
                        <a:rPr lang="en-IN" dirty="0" smtClean="0"/>
                        <a:t>Insurance companies</a:t>
                      </a:r>
                      <a:endParaRPr lang="en-IN" dirty="0"/>
                    </a:p>
                  </a:txBody>
                  <a:tcPr/>
                </a:tc>
              </a:tr>
              <a:tr h="370840">
                <a:tc>
                  <a:txBody>
                    <a:bodyPr/>
                    <a:lstStyle/>
                    <a:p>
                      <a:endParaRPr lang="en-IN"/>
                    </a:p>
                  </a:txBody>
                  <a:tcPr/>
                </a:tc>
                <a:tc>
                  <a:txBody>
                    <a:bodyPr/>
                    <a:lstStyle/>
                    <a:p>
                      <a:r>
                        <a:rPr lang="en-IN" dirty="0" smtClean="0"/>
                        <a:t>Small Business Investment </a:t>
                      </a:r>
                      <a:r>
                        <a:rPr lang="en-IN" dirty="0" err="1" smtClean="0"/>
                        <a:t>Co’s</a:t>
                      </a:r>
                      <a:endParaRPr lang="en-IN" dirty="0"/>
                    </a:p>
                  </a:txBody>
                  <a:tcPr/>
                </a:tc>
                <a:tc>
                  <a:txBody>
                    <a:bodyPr/>
                    <a:lstStyle/>
                    <a:p>
                      <a:endParaRPr lang="en-IN"/>
                    </a:p>
                  </a:txBody>
                  <a:tcPr/>
                </a:tc>
              </a:tr>
              <a:tr h="370840">
                <a:tc>
                  <a:txBody>
                    <a:bodyPr/>
                    <a:lstStyle/>
                    <a:p>
                      <a:r>
                        <a:rPr lang="en-IN" dirty="0" smtClean="0"/>
                        <a:t>Public Companies</a:t>
                      </a:r>
                      <a:endParaRPr lang="en-IN" dirty="0"/>
                    </a:p>
                  </a:txBody>
                  <a:tcPr/>
                </a:tc>
                <a:tc>
                  <a:txBody>
                    <a:bodyPr/>
                    <a:lstStyle/>
                    <a:p>
                      <a:r>
                        <a:rPr lang="en-IN" dirty="0" smtClean="0"/>
                        <a:t>Publicly traded investment  </a:t>
                      </a:r>
                      <a:r>
                        <a:rPr lang="en-IN" dirty="0" err="1" smtClean="0"/>
                        <a:t>Co’s</a:t>
                      </a:r>
                      <a:endParaRPr lang="en-IN" dirty="0"/>
                    </a:p>
                  </a:txBody>
                  <a:tcPr/>
                </a:tc>
                <a:tc>
                  <a:txBody>
                    <a:bodyPr/>
                    <a:lstStyle/>
                    <a:p>
                      <a:r>
                        <a:rPr lang="en-IN" dirty="0" smtClean="0"/>
                        <a:t>Corporate pension funds</a:t>
                      </a:r>
                      <a:endParaRPr lang="en-IN" dirty="0"/>
                    </a:p>
                  </a:txBody>
                  <a:tcPr/>
                </a:tc>
              </a:tr>
              <a:tr h="370840">
                <a:tc>
                  <a:txBody>
                    <a:bodyPr/>
                    <a:lstStyle/>
                    <a:p>
                      <a:endParaRPr lang="en-IN"/>
                    </a:p>
                  </a:txBody>
                  <a:tcPr/>
                </a:tc>
                <a:tc>
                  <a:txBody>
                    <a:bodyPr/>
                    <a:lstStyle/>
                    <a:p>
                      <a:r>
                        <a:rPr lang="en-IN" dirty="0" smtClean="0"/>
                        <a:t>And other companies</a:t>
                      </a:r>
                      <a:endParaRPr lang="en-IN" dirty="0"/>
                    </a:p>
                  </a:txBody>
                  <a:tcPr/>
                </a:tc>
                <a:tc>
                  <a:txBody>
                    <a:bodyPr/>
                    <a:lstStyle/>
                    <a:p>
                      <a:endParaRPr lang="en-IN"/>
                    </a:p>
                  </a:txBody>
                  <a:tcPr/>
                </a:tc>
              </a:tr>
              <a:tr h="370840">
                <a:tc>
                  <a:txBody>
                    <a:bodyPr/>
                    <a:lstStyle/>
                    <a:p>
                      <a:endParaRPr lang="en-IN"/>
                    </a:p>
                  </a:txBody>
                  <a:tcPr/>
                </a:tc>
                <a:tc>
                  <a:txBody>
                    <a:bodyPr/>
                    <a:lstStyle/>
                    <a:p>
                      <a:endParaRPr lang="en-IN"/>
                    </a:p>
                  </a:txBody>
                  <a:tcPr/>
                </a:tc>
                <a:tc>
                  <a:txBody>
                    <a:bodyPr/>
                    <a:lstStyle/>
                    <a:p>
                      <a:r>
                        <a:rPr lang="en-IN" dirty="0" smtClean="0"/>
                        <a:t>Investment </a:t>
                      </a:r>
                      <a:r>
                        <a:rPr lang="en-IN" dirty="0" err="1" smtClean="0"/>
                        <a:t>Banks,NFC,s</a:t>
                      </a:r>
                      <a:endParaRPr lang="en-IN" dirty="0"/>
                    </a:p>
                  </a:txBody>
                  <a:tcPr/>
                </a:tc>
              </a:tr>
            </a:tbl>
          </a:graphicData>
        </a:graphic>
      </p:graphicFrame>
    </p:spTree>
    <p:extLst>
      <p:ext uri="{BB962C8B-B14F-4D97-AF65-F5344CB8AC3E}">
        <p14:creationId xmlns:p14="http://schemas.microsoft.com/office/powerpoint/2010/main" val="189178869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69343" y="621102"/>
            <a:ext cx="10981427" cy="5607169"/>
          </a:xfrm>
          <a:prstGeom prst="rect">
            <a:avLst/>
          </a:prstGeom>
        </p:spPr>
      </p:pic>
    </p:spTree>
    <p:extLst>
      <p:ext uri="{BB962C8B-B14F-4D97-AF65-F5344CB8AC3E}">
        <p14:creationId xmlns:p14="http://schemas.microsoft.com/office/powerpoint/2010/main" val="184406302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43465" y="629728"/>
            <a:ext cx="11007306" cy="5589917"/>
          </a:xfrm>
          <a:prstGeom prst="rect">
            <a:avLst/>
          </a:prstGeom>
        </p:spPr>
      </p:pic>
    </p:spTree>
    <p:extLst>
      <p:ext uri="{BB962C8B-B14F-4D97-AF65-F5344CB8AC3E}">
        <p14:creationId xmlns:p14="http://schemas.microsoft.com/office/powerpoint/2010/main" val="22672811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General Partners</a:t>
            </a:r>
            <a:endParaRPr lang="en-IN" dirty="0"/>
          </a:p>
        </p:txBody>
      </p:sp>
      <p:sp>
        <p:nvSpPr>
          <p:cNvPr id="3" name="Content Placeholder 2"/>
          <p:cNvSpPr>
            <a:spLocks noGrp="1"/>
          </p:cNvSpPr>
          <p:nvPr>
            <p:ph idx="1"/>
          </p:nvPr>
        </p:nvSpPr>
        <p:spPr/>
        <p:txBody>
          <a:bodyPr>
            <a:normAutofit fontScale="70000" lnSpcReduction="20000"/>
          </a:bodyPr>
          <a:lstStyle/>
          <a:p>
            <a:r>
              <a:rPr lang="en-IN" dirty="0"/>
              <a:t>A private equity firm is called a general partner (GP) and its investors that commit capital are called limited partners (LPs). Limited partners generally consist of pension funds, institutional accounts and wealthy individuals.</a:t>
            </a:r>
          </a:p>
          <a:p>
            <a:r>
              <a:rPr lang="en-IN" dirty="0"/>
              <a:t>The general partner invests the fund’s committed capital in public and private companies, manages the portfolio of investments and seeks to exit the investments in the future for sizable returns. A general partner may manage one or a few funds that may have different investment restrictions such as geography, industry or typical size of each investment.</a:t>
            </a:r>
          </a:p>
          <a:p>
            <a:r>
              <a:rPr lang="en-IN" dirty="0"/>
              <a:t>Each fund generally makes 10 to 12 investments and the life of a fund is usually 5 to 7 years. As a general partner’s funds become almost fully invested, the firm will need to plan future fundraising to raise new funds using its proven track record of success in previous funds</a:t>
            </a:r>
            <a:r>
              <a:rPr lang="en-IN" dirty="0" smtClean="0"/>
              <a:t>.</a:t>
            </a:r>
          </a:p>
          <a:p>
            <a:r>
              <a:rPr lang="en-IN" dirty="0"/>
              <a:t>General partners generally charge both a management fee and a performance fee. While this varies by firm and its funds, typical management fees consist of 2% of assets under management and performance fees of 20% which are taken from exited investments. Performance fees are also called “carried interest” or “carry”.</a:t>
            </a:r>
          </a:p>
          <a:p>
            <a:endParaRPr lang="en-IN" dirty="0"/>
          </a:p>
        </p:txBody>
      </p:sp>
    </p:spTree>
    <p:extLst>
      <p:ext uri="{BB962C8B-B14F-4D97-AF65-F5344CB8AC3E}">
        <p14:creationId xmlns:p14="http://schemas.microsoft.com/office/powerpoint/2010/main" val="333487323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Limited Partner</a:t>
            </a:r>
            <a:br>
              <a:rPr lang="en-IN" b="1" dirty="0"/>
            </a:br>
            <a:endParaRPr lang="en-IN" dirty="0"/>
          </a:p>
        </p:txBody>
      </p:sp>
      <p:sp>
        <p:nvSpPr>
          <p:cNvPr id="3" name="Content Placeholder 2"/>
          <p:cNvSpPr>
            <a:spLocks noGrp="1"/>
          </p:cNvSpPr>
          <p:nvPr>
            <p:ph idx="1"/>
          </p:nvPr>
        </p:nvSpPr>
        <p:spPr/>
        <p:txBody>
          <a:bodyPr>
            <a:normAutofit fontScale="92500" lnSpcReduction="20000"/>
          </a:bodyPr>
          <a:lstStyle/>
          <a:p>
            <a:r>
              <a:rPr lang="en-IN" dirty="0"/>
              <a:t>The limited partnership is that which consists of one or more limited or general partners. The acronym for the term is LP</a:t>
            </a:r>
            <a:br>
              <a:rPr lang="en-IN" dirty="0"/>
            </a:br>
            <a:r>
              <a:rPr lang="en-IN" dirty="0"/>
              <a:t/>
            </a:r>
            <a:br>
              <a:rPr lang="en-IN" dirty="0"/>
            </a:br>
            <a:r>
              <a:rPr lang="en-IN" dirty="0"/>
              <a:t>The limited partners have limited liability, in that they are only accountable for debts based on the amount of investment they have brought into the business. </a:t>
            </a:r>
            <a:endParaRPr lang="en-IN" dirty="0" smtClean="0"/>
          </a:p>
          <a:p>
            <a:r>
              <a:rPr lang="en-IN" dirty="0" smtClean="0"/>
              <a:t>They </a:t>
            </a:r>
            <a:r>
              <a:rPr lang="en-IN" dirty="0"/>
              <a:t>also, have no management control and make minimal decisions</a:t>
            </a:r>
            <a:r>
              <a:rPr lang="en-IN" dirty="0" smtClean="0"/>
              <a:t>.</a:t>
            </a:r>
          </a:p>
          <a:p>
            <a:r>
              <a:rPr lang="en-IN" dirty="0" smtClean="0"/>
              <a:t> </a:t>
            </a:r>
            <a:r>
              <a:rPr lang="en-IN" dirty="0"/>
              <a:t>Their remuneration is a return on their investment which is should be predetermined in the agreements</a:t>
            </a:r>
            <a:r>
              <a:rPr lang="en-IN" dirty="0" smtClean="0"/>
              <a:t>.</a:t>
            </a:r>
          </a:p>
          <a:p>
            <a:r>
              <a:rPr lang="en-IN" dirty="0" smtClean="0"/>
              <a:t> </a:t>
            </a:r>
            <a:r>
              <a:rPr lang="en-IN" dirty="0"/>
              <a:t>Profits and losses are shared according to the investment brought in as listed in the contracts and binding </a:t>
            </a:r>
            <a:r>
              <a:rPr lang="en-IN" dirty="0" smtClean="0"/>
              <a:t>agreements</a:t>
            </a:r>
            <a:endParaRPr lang="en-IN" dirty="0"/>
          </a:p>
        </p:txBody>
      </p:sp>
    </p:spTree>
    <p:extLst>
      <p:ext uri="{BB962C8B-B14F-4D97-AF65-F5344CB8AC3E}">
        <p14:creationId xmlns:p14="http://schemas.microsoft.com/office/powerpoint/2010/main" val="208983752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74454" y="629728"/>
            <a:ext cx="11205712" cy="5650302"/>
          </a:xfrm>
          <a:prstGeom prst="rect">
            <a:avLst/>
          </a:prstGeom>
        </p:spPr>
      </p:pic>
    </p:spTree>
    <p:extLst>
      <p:ext uri="{BB962C8B-B14F-4D97-AF65-F5344CB8AC3E}">
        <p14:creationId xmlns:p14="http://schemas.microsoft.com/office/powerpoint/2010/main" val="395368708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Private Equity Firms</a:t>
            </a:r>
            <a:endParaRPr lang="en-IN" dirty="0"/>
          </a:p>
        </p:txBody>
      </p:sp>
      <p:sp>
        <p:nvSpPr>
          <p:cNvPr id="3" name="Content Placeholder 2"/>
          <p:cNvSpPr>
            <a:spLocks noGrp="1"/>
          </p:cNvSpPr>
          <p:nvPr>
            <p:ph idx="1"/>
          </p:nvPr>
        </p:nvSpPr>
        <p:spPr/>
        <p:txBody>
          <a:bodyPr>
            <a:normAutofit fontScale="77500" lnSpcReduction="20000"/>
          </a:bodyPr>
          <a:lstStyle/>
          <a:p>
            <a:r>
              <a:rPr lang="en-IN" dirty="0" smtClean="0"/>
              <a:t>Top </a:t>
            </a:r>
            <a:r>
              <a:rPr lang="en-IN" dirty="0"/>
              <a:t>foreign funds include </a:t>
            </a:r>
            <a:r>
              <a:rPr lang="en-IN" dirty="0" smtClean="0"/>
              <a:t> </a:t>
            </a:r>
            <a:r>
              <a:rPr lang="en-IN" dirty="0"/>
              <a:t>Blackstone, KKR, Carlyle, TPG, TA Associates, Warburg </a:t>
            </a:r>
            <a:r>
              <a:rPr lang="en-IN" dirty="0" err="1"/>
              <a:t>Pincus</a:t>
            </a:r>
            <a:r>
              <a:rPr lang="en-IN" dirty="0"/>
              <a:t>, Barings Private Equity Asia, </a:t>
            </a:r>
            <a:r>
              <a:rPr lang="en-IN" dirty="0" err="1"/>
              <a:t>Apax</a:t>
            </a:r>
            <a:r>
              <a:rPr lang="en-IN" dirty="0"/>
              <a:t>, Bain Capital, General Atlantic, Advent, etc. Foreign Bank PE arms such as Goldman Sachs PE, Standard Chartered PE, </a:t>
            </a:r>
            <a:r>
              <a:rPr lang="en-IN" dirty="0" err="1" smtClean="0"/>
              <a:t>etc</a:t>
            </a:r>
            <a:endParaRPr lang="en-IN" dirty="0" smtClean="0"/>
          </a:p>
          <a:p>
            <a:r>
              <a:rPr lang="en-IN" dirty="0"/>
              <a:t>Some of the most famous Indian PE funds are Multiples PE, </a:t>
            </a:r>
            <a:r>
              <a:rPr lang="en-IN" dirty="0" err="1"/>
              <a:t>Kedaara</a:t>
            </a:r>
            <a:r>
              <a:rPr lang="en-IN" dirty="0"/>
              <a:t>, Samara, CX Partners, </a:t>
            </a:r>
            <a:r>
              <a:rPr lang="en-IN" dirty="0" err="1"/>
              <a:t>Gaja</a:t>
            </a:r>
            <a:r>
              <a:rPr lang="en-IN" dirty="0"/>
              <a:t> Capital, </a:t>
            </a:r>
            <a:r>
              <a:rPr lang="en-IN" dirty="0" err="1"/>
              <a:t>ChrysCap</a:t>
            </a:r>
            <a:r>
              <a:rPr lang="en-IN" dirty="0"/>
              <a:t>, </a:t>
            </a:r>
            <a:r>
              <a:rPr lang="en-IN" dirty="0" err="1"/>
              <a:t>Westbridge</a:t>
            </a:r>
            <a:r>
              <a:rPr lang="en-IN" dirty="0"/>
              <a:t> Capital, True North and PE arms of Indian Banks and Financial Services companies such as </a:t>
            </a:r>
            <a:r>
              <a:rPr lang="en-IN" dirty="0" err="1"/>
              <a:t>Motilal</a:t>
            </a:r>
            <a:r>
              <a:rPr lang="en-IN" dirty="0"/>
              <a:t> </a:t>
            </a:r>
            <a:r>
              <a:rPr lang="en-IN" dirty="0" err="1"/>
              <a:t>Oswal</a:t>
            </a:r>
            <a:r>
              <a:rPr lang="en-IN" dirty="0"/>
              <a:t> PE, </a:t>
            </a:r>
            <a:r>
              <a:rPr lang="en-IN" dirty="0" err="1"/>
              <a:t>Kotak</a:t>
            </a:r>
            <a:r>
              <a:rPr lang="en-IN" dirty="0"/>
              <a:t> PE, ICICI Ventures, </a:t>
            </a:r>
            <a:r>
              <a:rPr lang="en-IN" dirty="0" err="1" smtClean="0"/>
              <a:t>etc</a:t>
            </a:r>
            <a:endParaRPr lang="en-IN" dirty="0" smtClean="0"/>
          </a:p>
          <a:p>
            <a:r>
              <a:rPr lang="en-IN" dirty="0" err="1"/>
              <a:t>Everstone</a:t>
            </a:r>
            <a:r>
              <a:rPr lang="en-IN" dirty="0"/>
              <a:t> Capital (Sameer </a:t>
            </a:r>
            <a:r>
              <a:rPr lang="en-IN" dirty="0" err="1"/>
              <a:t>Sain</a:t>
            </a:r>
            <a:r>
              <a:rPr lang="en-IN" dirty="0"/>
              <a:t> and </a:t>
            </a:r>
            <a:r>
              <a:rPr lang="en-IN" dirty="0" err="1"/>
              <a:t>Atul</a:t>
            </a:r>
            <a:r>
              <a:rPr lang="en-IN" dirty="0"/>
              <a:t> </a:t>
            </a:r>
            <a:r>
              <a:rPr lang="en-IN" dirty="0" err="1"/>
              <a:t>Kapur</a:t>
            </a:r>
            <a:r>
              <a:rPr lang="en-IN" dirty="0"/>
              <a:t>) is one of the most prominent PE funds with significant I</a:t>
            </a:r>
            <a:r>
              <a:rPr lang="en-IN" dirty="0" smtClean="0"/>
              <a:t>ndian Investments </a:t>
            </a:r>
            <a:r>
              <a:rPr lang="en-IN" dirty="0"/>
              <a:t>but is headquartered in Singapore.</a:t>
            </a:r>
          </a:p>
          <a:p>
            <a:r>
              <a:rPr lang="en-IN" dirty="0"/>
              <a:t>Other funds that are family offices of wealthy Indians such as </a:t>
            </a:r>
            <a:r>
              <a:rPr lang="en-IN" dirty="0" err="1"/>
              <a:t>Azim</a:t>
            </a:r>
            <a:r>
              <a:rPr lang="en-IN" dirty="0"/>
              <a:t> </a:t>
            </a:r>
            <a:r>
              <a:rPr lang="en-IN" dirty="0" err="1"/>
              <a:t>Premji’s</a:t>
            </a:r>
            <a:r>
              <a:rPr lang="en-IN" dirty="0"/>
              <a:t> </a:t>
            </a:r>
            <a:r>
              <a:rPr lang="en-IN" dirty="0" err="1"/>
              <a:t>Premji</a:t>
            </a:r>
            <a:r>
              <a:rPr lang="en-IN" dirty="0"/>
              <a:t> Invest, Narayan Murthy’s Catamaran Ventures, </a:t>
            </a:r>
            <a:r>
              <a:rPr lang="en-IN" dirty="0" err="1"/>
              <a:t>Ranjan</a:t>
            </a:r>
            <a:r>
              <a:rPr lang="en-IN" dirty="0"/>
              <a:t> </a:t>
            </a:r>
            <a:r>
              <a:rPr lang="en-IN" dirty="0" err="1"/>
              <a:t>Pai’s</a:t>
            </a:r>
            <a:r>
              <a:rPr lang="en-IN" dirty="0"/>
              <a:t> </a:t>
            </a:r>
            <a:r>
              <a:rPr lang="en-IN" dirty="0" err="1"/>
              <a:t>Aarin</a:t>
            </a:r>
            <a:r>
              <a:rPr lang="en-IN" dirty="0"/>
              <a:t> Capital, etc. These are family offices and may be more difficult to classify them as PE or VC on the basis of investing styles.</a:t>
            </a:r>
          </a:p>
          <a:p>
            <a:endParaRPr lang="en-IN" dirty="0"/>
          </a:p>
        </p:txBody>
      </p:sp>
    </p:spTree>
    <p:extLst>
      <p:ext uri="{BB962C8B-B14F-4D97-AF65-F5344CB8AC3E}">
        <p14:creationId xmlns:p14="http://schemas.microsoft.com/office/powerpoint/2010/main" val="173279391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86596" y="646980"/>
            <a:ext cx="10946921" cy="5589917"/>
          </a:xfrm>
          <a:prstGeom prst="rect">
            <a:avLst/>
          </a:prstGeom>
        </p:spPr>
      </p:pic>
    </p:spTree>
    <p:extLst>
      <p:ext uri="{BB962C8B-B14F-4D97-AF65-F5344CB8AC3E}">
        <p14:creationId xmlns:p14="http://schemas.microsoft.com/office/powerpoint/2010/main" val="351600266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Difference </a:t>
            </a:r>
            <a:r>
              <a:rPr lang="en-IN" dirty="0"/>
              <a:t>between private equity and venture capital</a:t>
            </a:r>
            <a:br>
              <a:rPr lang="en-IN" dirty="0"/>
            </a:br>
            <a:endParaRPr lang="en-IN" dirty="0"/>
          </a:p>
        </p:txBody>
      </p:sp>
      <p:sp>
        <p:nvSpPr>
          <p:cNvPr id="3" name="Text Placeholder 2"/>
          <p:cNvSpPr>
            <a:spLocks noGrp="1"/>
          </p:cNvSpPr>
          <p:nvPr>
            <p:ph type="body" idx="1"/>
          </p:nvPr>
        </p:nvSpPr>
        <p:spPr/>
        <p:txBody>
          <a:bodyPr/>
          <a:lstStyle/>
          <a:p>
            <a:r>
              <a:rPr lang="en-IN" dirty="0" smtClean="0"/>
              <a:t>c</a:t>
            </a:r>
            <a:endParaRPr lang="en-IN" dirty="0"/>
          </a:p>
          <a:p>
            <a:r>
              <a:rPr lang="en-IN" dirty="0" smtClean="0"/>
              <a:t>Private Equity</a:t>
            </a:r>
            <a:endParaRPr lang="en-IN" dirty="0"/>
          </a:p>
        </p:txBody>
      </p:sp>
      <p:sp>
        <p:nvSpPr>
          <p:cNvPr id="4" name="Content Placeholder 3"/>
          <p:cNvSpPr>
            <a:spLocks noGrp="1"/>
          </p:cNvSpPr>
          <p:nvPr>
            <p:ph sz="half" idx="2"/>
          </p:nvPr>
        </p:nvSpPr>
        <p:spPr/>
        <p:txBody>
          <a:bodyPr/>
          <a:lstStyle/>
          <a:p>
            <a:r>
              <a:rPr lang="en-IN" dirty="0"/>
              <a:t>PE firms often invest in mature businesses in traditional industries</a:t>
            </a:r>
            <a:r>
              <a:rPr lang="en-IN" dirty="0" smtClean="0"/>
              <a:t>.</a:t>
            </a:r>
          </a:p>
          <a:p>
            <a:r>
              <a:rPr lang="en-IN" dirty="0"/>
              <a:t>Using capital committed from LPs, PE investors invest in promising companies—typically taking a majority stake (&gt;50%).</a:t>
            </a:r>
          </a:p>
          <a:p>
            <a:endParaRPr lang="en-IN" dirty="0"/>
          </a:p>
          <a:p>
            <a:endParaRPr lang="en-IN" dirty="0"/>
          </a:p>
        </p:txBody>
      </p:sp>
      <p:sp>
        <p:nvSpPr>
          <p:cNvPr id="5" name="Text Placeholder 4"/>
          <p:cNvSpPr>
            <a:spLocks noGrp="1"/>
          </p:cNvSpPr>
          <p:nvPr>
            <p:ph type="body" sz="quarter" idx="3"/>
          </p:nvPr>
        </p:nvSpPr>
        <p:spPr/>
        <p:txBody>
          <a:bodyPr/>
          <a:lstStyle/>
          <a:p>
            <a:endParaRPr lang="en-IN" dirty="0"/>
          </a:p>
          <a:p>
            <a:r>
              <a:rPr lang="en-IN" dirty="0" smtClean="0"/>
              <a:t>Venture Capital</a:t>
            </a:r>
            <a:endParaRPr lang="en-IN" dirty="0"/>
          </a:p>
        </p:txBody>
      </p:sp>
      <p:sp>
        <p:nvSpPr>
          <p:cNvPr id="6" name="Content Placeholder 5"/>
          <p:cNvSpPr>
            <a:spLocks noGrp="1"/>
          </p:cNvSpPr>
          <p:nvPr>
            <p:ph sz="quarter" idx="4"/>
          </p:nvPr>
        </p:nvSpPr>
        <p:spPr/>
        <p:txBody>
          <a:bodyPr>
            <a:normAutofit lnSpcReduction="10000"/>
          </a:bodyPr>
          <a:lstStyle/>
          <a:p>
            <a:r>
              <a:rPr lang="en-IN" dirty="0"/>
              <a:t>VC firms often invest in tech-focused </a:t>
            </a:r>
            <a:r>
              <a:rPr lang="en-IN" dirty="0" err="1"/>
              <a:t>startups</a:t>
            </a:r>
            <a:r>
              <a:rPr lang="en-IN" dirty="0"/>
              <a:t> and other young companies in their </a:t>
            </a:r>
            <a:r>
              <a:rPr lang="en-IN" dirty="0" smtClean="0"/>
              <a:t>seed</a:t>
            </a:r>
          </a:p>
          <a:p>
            <a:r>
              <a:rPr lang="en-IN" dirty="0"/>
              <a:t>Using committed capital, VC investors usually take a minority stake (&lt;50%) in the companies they invest in.</a:t>
            </a:r>
          </a:p>
          <a:p>
            <a:endParaRPr lang="en-IN" dirty="0"/>
          </a:p>
        </p:txBody>
      </p:sp>
    </p:spTree>
    <p:extLst>
      <p:ext uri="{BB962C8B-B14F-4D97-AF65-F5344CB8AC3E}">
        <p14:creationId xmlns:p14="http://schemas.microsoft.com/office/powerpoint/2010/main" val="76625807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Difference </a:t>
            </a:r>
            <a:r>
              <a:rPr lang="en-IN" dirty="0"/>
              <a:t>between private equity and venture capital</a:t>
            </a:r>
            <a:br>
              <a:rPr lang="en-IN" dirty="0"/>
            </a:br>
            <a:endParaRPr lang="en-IN" dirty="0"/>
          </a:p>
        </p:txBody>
      </p:sp>
      <p:sp>
        <p:nvSpPr>
          <p:cNvPr id="3" name="Text Placeholder 2"/>
          <p:cNvSpPr>
            <a:spLocks noGrp="1"/>
          </p:cNvSpPr>
          <p:nvPr>
            <p:ph type="body" idx="1"/>
          </p:nvPr>
        </p:nvSpPr>
        <p:spPr/>
        <p:txBody>
          <a:bodyPr/>
          <a:lstStyle/>
          <a:p>
            <a:r>
              <a:rPr lang="en-IN" dirty="0" smtClean="0"/>
              <a:t>Private Equity</a:t>
            </a:r>
            <a:endParaRPr lang="en-IN" dirty="0"/>
          </a:p>
        </p:txBody>
      </p:sp>
      <p:sp>
        <p:nvSpPr>
          <p:cNvPr id="4" name="Content Placeholder 3"/>
          <p:cNvSpPr>
            <a:spLocks noGrp="1"/>
          </p:cNvSpPr>
          <p:nvPr>
            <p:ph sz="half" idx="2"/>
          </p:nvPr>
        </p:nvSpPr>
        <p:spPr/>
        <p:txBody>
          <a:bodyPr>
            <a:normAutofit lnSpcReduction="10000"/>
          </a:bodyPr>
          <a:lstStyle/>
          <a:p>
            <a:r>
              <a:rPr lang="en-IN" dirty="0"/>
              <a:t>When a PE firm sells one of its portfolio companies to another company or investor, returns are distributed to the PE investors and to the LPs. Investors typically receive 20% of the returns, while LPs get 80%.</a:t>
            </a:r>
          </a:p>
          <a:p>
            <a:endParaRPr lang="en-IN" dirty="0"/>
          </a:p>
        </p:txBody>
      </p:sp>
      <p:sp>
        <p:nvSpPr>
          <p:cNvPr id="5" name="Text Placeholder 4"/>
          <p:cNvSpPr>
            <a:spLocks noGrp="1"/>
          </p:cNvSpPr>
          <p:nvPr>
            <p:ph type="body" sz="quarter" idx="3"/>
          </p:nvPr>
        </p:nvSpPr>
        <p:spPr/>
        <p:txBody>
          <a:bodyPr/>
          <a:lstStyle/>
          <a:p>
            <a:r>
              <a:rPr lang="en-IN" dirty="0" smtClean="0"/>
              <a:t>Venture Capital</a:t>
            </a:r>
            <a:endParaRPr lang="en-IN" dirty="0"/>
          </a:p>
        </p:txBody>
      </p:sp>
      <p:sp>
        <p:nvSpPr>
          <p:cNvPr id="6" name="Content Placeholder 5"/>
          <p:cNvSpPr>
            <a:spLocks noGrp="1"/>
          </p:cNvSpPr>
          <p:nvPr>
            <p:ph sz="quarter" idx="4"/>
          </p:nvPr>
        </p:nvSpPr>
        <p:spPr/>
        <p:txBody>
          <a:bodyPr/>
          <a:lstStyle/>
          <a:p>
            <a:r>
              <a:rPr lang="en-IN" dirty="0"/>
              <a:t>Most of these companies are not fully established or profitable, so they can be risky investments—but with that risk comes the opportunity for big returns</a:t>
            </a:r>
          </a:p>
        </p:txBody>
      </p:sp>
    </p:spTree>
    <p:extLst>
      <p:ext uri="{BB962C8B-B14F-4D97-AF65-F5344CB8AC3E}">
        <p14:creationId xmlns:p14="http://schemas.microsoft.com/office/powerpoint/2010/main" val="5879434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3200" b="1" dirty="0"/>
              <a:t>UNIT 1:Conceptual understanding of Venture Capital and Private Equity </a:t>
            </a:r>
            <a:r>
              <a:rPr lang="en-IN" sz="3200" dirty="0"/>
              <a:t/>
            </a:r>
            <a:br>
              <a:rPr lang="en-IN" sz="3200" dirty="0"/>
            </a:br>
            <a:endParaRPr lang="en-IN" sz="3200" dirty="0"/>
          </a:p>
        </p:txBody>
      </p:sp>
      <p:sp>
        <p:nvSpPr>
          <p:cNvPr id="3" name="Content Placeholder 2"/>
          <p:cNvSpPr>
            <a:spLocks noGrp="1"/>
          </p:cNvSpPr>
          <p:nvPr>
            <p:ph idx="1"/>
          </p:nvPr>
        </p:nvSpPr>
        <p:spPr/>
        <p:txBody>
          <a:bodyPr/>
          <a:lstStyle/>
          <a:p>
            <a:r>
              <a:rPr lang="en-IN" dirty="0"/>
              <a:t>Start up companies with a potential to grow need a certain amount of investment. Wealthy investors like to invest their capital in such businesses with a long-term growth perspective. This capital is known as venture capital and the investors are called venture capitalists.</a:t>
            </a:r>
            <a:br>
              <a:rPr lang="en-IN" dirty="0"/>
            </a:br>
            <a:r>
              <a:rPr lang="en-IN" dirty="0">
                <a:solidFill>
                  <a:srgbClr val="FF0000"/>
                </a:solidFill>
              </a:rPr>
              <a:t>Venture capital, also called VC, refers to the financing of a </a:t>
            </a:r>
            <a:r>
              <a:rPr lang="en-IN" dirty="0" err="1">
                <a:solidFill>
                  <a:srgbClr val="FF0000"/>
                </a:solidFill>
              </a:rPr>
              <a:t>startup</a:t>
            </a:r>
            <a:r>
              <a:rPr lang="en-IN" dirty="0">
                <a:solidFill>
                  <a:srgbClr val="FF0000"/>
                </a:solidFill>
              </a:rPr>
              <a:t> company by typically high-wealth investors who think the business has potential to grow substantially in the long run. Typically, VCs only invest in </a:t>
            </a:r>
            <a:r>
              <a:rPr lang="en-IN" dirty="0" err="1">
                <a:solidFill>
                  <a:srgbClr val="FF0000"/>
                </a:solidFill>
              </a:rPr>
              <a:t>startup</a:t>
            </a:r>
            <a:r>
              <a:rPr lang="en-IN" dirty="0">
                <a:solidFill>
                  <a:srgbClr val="FF0000"/>
                </a:solidFill>
              </a:rPr>
              <a:t> companies up to a certain percentage</a:t>
            </a:r>
            <a:r>
              <a:rPr lang="en-IN" dirty="0"/>
              <a:t>.</a:t>
            </a:r>
          </a:p>
        </p:txBody>
      </p:sp>
    </p:spTree>
    <p:extLst>
      <p:ext uri="{BB962C8B-B14F-4D97-AF65-F5344CB8AC3E}">
        <p14:creationId xmlns:p14="http://schemas.microsoft.com/office/powerpoint/2010/main" val="100119932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Difference between VC &amp;PE</a:t>
            </a:r>
            <a:endParaRPr lang="en-IN"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952712588"/>
              </p:ext>
            </p:extLst>
          </p:nvPr>
        </p:nvGraphicFramePr>
        <p:xfrm>
          <a:off x="1406108" y="2539305"/>
          <a:ext cx="9490491" cy="3832793"/>
        </p:xfrm>
        <a:graphic>
          <a:graphicData uri="http://schemas.openxmlformats.org/drawingml/2006/table">
            <a:tbl>
              <a:tblPr/>
              <a:tblGrid>
                <a:gridCol w="1371598"/>
                <a:gridCol w="3769743"/>
                <a:gridCol w="4349150"/>
              </a:tblGrid>
              <a:tr h="173921">
                <a:tc>
                  <a:txBody>
                    <a:bodyPr/>
                    <a:lstStyle/>
                    <a:p>
                      <a:pPr fontAlgn="t"/>
                      <a:r>
                        <a:rPr lang="en-IN" sz="1600" b="1" dirty="0">
                          <a:effectLst/>
                        </a:rPr>
                        <a:t>Parameters</a:t>
                      </a:r>
                      <a:endParaRPr lang="en-IN" sz="1600" dirty="0">
                        <a:effectLst/>
                      </a:endParaRPr>
                    </a:p>
                  </a:txBody>
                  <a:tcPr marL="26757" marR="26757" marT="26757" marB="26757">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ctr" fontAlgn="t"/>
                      <a:r>
                        <a:rPr lang="en-IN" sz="1600" b="1">
                          <a:effectLst/>
                        </a:rPr>
                        <a:t>Venture Capital</a:t>
                      </a:r>
                      <a:endParaRPr lang="en-IN" sz="1600">
                        <a:effectLst/>
                      </a:endParaRPr>
                    </a:p>
                  </a:txBody>
                  <a:tcPr marL="26757" marR="26757" marT="26757" marB="26757">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ctr" fontAlgn="t"/>
                      <a:r>
                        <a:rPr lang="en-IN" sz="1600" b="1">
                          <a:effectLst/>
                        </a:rPr>
                        <a:t>Private Equity</a:t>
                      </a:r>
                      <a:endParaRPr lang="en-IN" sz="1600">
                        <a:effectLst/>
                      </a:endParaRPr>
                    </a:p>
                  </a:txBody>
                  <a:tcPr marL="26757" marR="26757" marT="26757" marB="26757">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r>
              <a:tr h="775955">
                <a:tc>
                  <a:txBody>
                    <a:bodyPr/>
                    <a:lstStyle/>
                    <a:p>
                      <a:pPr fontAlgn="t"/>
                      <a:r>
                        <a:rPr lang="en-IN" sz="1600" b="1" dirty="0">
                          <a:effectLst/>
                        </a:rPr>
                        <a:t>Meaning</a:t>
                      </a:r>
                      <a:endParaRPr lang="en-IN" sz="1600" dirty="0">
                        <a:effectLst/>
                      </a:endParaRPr>
                    </a:p>
                  </a:txBody>
                  <a:tcPr marL="26757" marR="26757" marT="26757" marB="26757">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fontAlgn="t"/>
                      <a:r>
                        <a:rPr lang="en-IN" sz="1600" b="1" dirty="0">
                          <a:effectLst/>
                        </a:rPr>
                        <a:t>These are small investments used to grow the company in their primary stage</a:t>
                      </a:r>
                    </a:p>
                  </a:txBody>
                  <a:tcPr marL="26757" marR="26757" marT="26757" marB="26757">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fontAlgn="t"/>
                      <a:r>
                        <a:rPr lang="en-IN" sz="1600" b="1">
                          <a:effectLst/>
                        </a:rPr>
                        <a:t>It is the investments to those firms which are not listed on any public stock exchange</a:t>
                      </a:r>
                    </a:p>
                  </a:txBody>
                  <a:tcPr marL="26757" marR="26757" marT="26757" marB="26757">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r>
              <a:tr h="294328">
                <a:tc>
                  <a:txBody>
                    <a:bodyPr/>
                    <a:lstStyle/>
                    <a:p>
                      <a:pPr fontAlgn="t"/>
                      <a:r>
                        <a:rPr lang="en-IN" sz="1600" b="1">
                          <a:effectLst/>
                        </a:rPr>
                        <a:t>Investment Stages</a:t>
                      </a:r>
                      <a:endParaRPr lang="en-IN" sz="1600">
                        <a:effectLst/>
                      </a:endParaRPr>
                    </a:p>
                  </a:txBody>
                  <a:tcPr marL="26757" marR="26757" marT="26757" marB="26757">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fontAlgn="t"/>
                      <a:r>
                        <a:rPr lang="en-IN" sz="1600" b="1" dirty="0">
                          <a:effectLst/>
                        </a:rPr>
                        <a:t>Initial stage</a:t>
                      </a:r>
                    </a:p>
                  </a:txBody>
                  <a:tcPr marL="26757" marR="26757" marT="26757" marB="26757">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fontAlgn="t"/>
                      <a:r>
                        <a:rPr lang="en-IN" sz="1600" b="1" dirty="0">
                          <a:effectLst/>
                        </a:rPr>
                        <a:t>Later stage</a:t>
                      </a:r>
                    </a:p>
                  </a:txBody>
                  <a:tcPr marL="26757" marR="26757" marT="26757" marB="26757">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r>
              <a:tr h="294328">
                <a:tc>
                  <a:txBody>
                    <a:bodyPr/>
                    <a:lstStyle/>
                    <a:p>
                      <a:pPr fontAlgn="t"/>
                      <a:r>
                        <a:rPr lang="en-IN" sz="1600" b="1">
                          <a:effectLst/>
                        </a:rPr>
                        <a:t>Fund Invested</a:t>
                      </a:r>
                      <a:endParaRPr lang="en-IN" sz="1600">
                        <a:effectLst/>
                      </a:endParaRPr>
                    </a:p>
                  </a:txBody>
                  <a:tcPr marL="26757" marR="26757" marT="26757" marB="26757">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fontAlgn="t"/>
                      <a:r>
                        <a:rPr lang="en-IN" sz="1600" b="1" dirty="0">
                          <a:effectLst/>
                        </a:rPr>
                        <a:t>In a large number of firms</a:t>
                      </a:r>
                    </a:p>
                  </a:txBody>
                  <a:tcPr marL="26757" marR="26757" marT="26757" marB="26757">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fontAlgn="t"/>
                      <a:r>
                        <a:rPr lang="en-IN" sz="1600" b="1" dirty="0">
                          <a:effectLst/>
                        </a:rPr>
                        <a:t>In a few companies</a:t>
                      </a:r>
                    </a:p>
                  </a:txBody>
                  <a:tcPr marL="26757" marR="26757" marT="26757" marB="26757">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r>
              <a:tr h="775955">
                <a:tc>
                  <a:txBody>
                    <a:bodyPr/>
                    <a:lstStyle/>
                    <a:p>
                      <a:pPr fontAlgn="t"/>
                      <a:r>
                        <a:rPr lang="en-IN" sz="1600" b="1">
                          <a:effectLst/>
                        </a:rPr>
                        <a:t>Industries</a:t>
                      </a:r>
                      <a:endParaRPr lang="en-IN" sz="1600">
                        <a:effectLst/>
                      </a:endParaRPr>
                    </a:p>
                  </a:txBody>
                  <a:tcPr marL="26757" marR="26757" marT="26757" marB="26757">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fontAlgn="t"/>
                      <a:r>
                        <a:rPr lang="en-IN" sz="1600" b="1" dirty="0">
                          <a:effectLst/>
                        </a:rPr>
                        <a:t>Industries such as high technology, energy conservation, etc. that need initial investments</a:t>
                      </a:r>
                    </a:p>
                  </a:txBody>
                  <a:tcPr marL="26757" marR="26757" marT="26757" marB="26757">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fontAlgn="t"/>
                      <a:r>
                        <a:rPr lang="en-IN" sz="1600" b="1" dirty="0">
                          <a:effectLst/>
                        </a:rPr>
                        <a:t>All Industries</a:t>
                      </a:r>
                    </a:p>
                  </a:txBody>
                  <a:tcPr marL="26757" marR="26757" marT="26757" marB="26757">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r>
              <a:tr h="294328">
                <a:tc>
                  <a:txBody>
                    <a:bodyPr/>
                    <a:lstStyle/>
                    <a:p>
                      <a:pPr fontAlgn="t"/>
                      <a:r>
                        <a:rPr lang="en-IN" sz="1600" b="1">
                          <a:effectLst/>
                        </a:rPr>
                        <a:t>Focus on</a:t>
                      </a:r>
                      <a:endParaRPr lang="en-IN" sz="1600">
                        <a:effectLst/>
                      </a:endParaRPr>
                    </a:p>
                  </a:txBody>
                  <a:tcPr marL="26757" marR="26757" marT="26757" marB="26757">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fontAlgn="t"/>
                      <a:r>
                        <a:rPr lang="en-IN" sz="1600" b="1">
                          <a:effectLst/>
                        </a:rPr>
                        <a:t>Management Skill</a:t>
                      </a:r>
                    </a:p>
                  </a:txBody>
                  <a:tcPr marL="26757" marR="26757" marT="26757" marB="26757">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fontAlgn="t"/>
                      <a:r>
                        <a:rPr lang="en-IN" sz="1600" b="1" dirty="0">
                          <a:effectLst/>
                        </a:rPr>
                        <a:t>Corporate Governance</a:t>
                      </a:r>
                    </a:p>
                  </a:txBody>
                  <a:tcPr marL="26757" marR="26757" marT="26757" marB="26757">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r>
              <a:tr h="173921">
                <a:tc>
                  <a:txBody>
                    <a:bodyPr/>
                    <a:lstStyle/>
                    <a:p>
                      <a:pPr fontAlgn="t"/>
                      <a:r>
                        <a:rPr lang="en-IN" sz="1600" b="1">
                          <a:effectLst/>
                        </a:rPr>
                        <a:t>Risk Involved</a:t>
                      </a:r>
                      <a:endParaRPr lang="en-IN" sz="1600">
                        <a:effectLst/>
                      </a:endParaRPr>
                    </a:p>
                  </a:txBody>
                  <a:tcPr marL="26757" marR="26757" marT="26757" marB="26757">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fontAlgn="t"/>
                      <a:r>
                        <a:rPr lang="en-IN" sz="1600" b="1">
                          <a:effectLst/>
                        </a:rPr>
                        <a:t>High</a:t>
                      </a:r>
                    </a:p>
                  </a:txBody>
                  <a:tcPr marL="26757" marR="26757" marT="26757" marB="26757">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fontAlgn="t"/>
                      <a:r>
                        <a:rPr lang="en-IN" sz="1600" b="1" dirty="0">
                          <a:effectLst/>
                        </a:rPr>
                        <a:t>Low</a:t>
                      </a:r>
                    </a:p>
                  </a:txBody>
                  <a:tcPr marL="26757" marR="26757" marT="26757" marB="26757">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r>
              <a:tr h="535141">
                <a:tc>
                  <a:txBody>
                    <a:bodyPr/>
                    <a:lstStyle/>
                    <a:p>
                      <a:pPr fontAlgn="t"/>
                      <a:r>
                        <a:rPr lang="en-IN" sz="1600" b="1">
                          <a:effectLst/>
                        </a:rPr>
                        <a:t>Capital Required</a:t>
                      </a:r>
                      <a:endParaRPr lang="en-IN" sz="1600">
                        <a:effectLst/>
                      </a:endParaRPr>
                    </a:p>
                  </a:txBody>
                  <a:tcPr marL="26757" marR="26757" marT="26757" marB="26757">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fontAlgn="t"/>
                      <a:r>
                        <a:rPr lang="en-IN" sz="1600" b="1">
                          <a:effectLst/>
                        </a:rPr>
                        <a:t>For operations growth</a:t>
                      </a:r>
                    </a:p>
                  </a:txBody>
                  <a:tcPr marL="26757" marR="26757" marT="26757" marB="26757">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fontAlgn="t"/>
                      <a:r>
                        <a:rPr lang="en-IN" sz="1600" b="1" dirty="0">
                          <a:effectLst/>
                        </a:rPr>
                        <a:t>It is required for business expansion and growth</a:t>
                      </a:r>
                    </a:p>
                  </a:txBody>
                  <a:tcPr marL="26757" marR="26757" marT="26757" marB="26757">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200010102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Key Differences Between Private Equity and Hedge Funds</a:t>
            </a:r>
            <a:br>
              <a:rPr lang="en-IN" b="1" dirty="0"/>
            </a:br>
            <a:endParaRPr lang="en-IN" dirty="0"/>
          </a:p>
        </p:txBody>
      </p:sp>
      <p:sp>
        <p:nvSpPr>
          <p:cNvPr id="3" name="Content Placeholder 2"/>
          <p:cNvSpPr>
            <a:spLocks noGrp="1"/>
          </p:cNvSpPr>
          <p:nvPr>
            <p:ph idx="1"/>
          </p:nvPr>
        </p:nvSpPr>
        <p:spPr/>
        <p:txBody>
          <a:bodyPr>
            <a:normAutofit fontScale="85000" lnSpcReduction="20000"/>
          </a:bodyPr>
          <a:lstStyle/>
          <a:p>
            <a:r>
              <a:rPr lang="en-IN" dirty="0" smtClean="0"/>
              <a:t>Private </a:t>
            </a:r>
            <a:r>
              <a:rPr lang="en-IN" dirty="0"/>
              <a:t>equity funds are the investment funds that are typically owned by limited partnerships to buy and restructure companies that are not traded publicly on the </a:t>
            </a:r>
            <a:r>
              <a:rPr lang="en-IN" dirty="0">
                <a:hlinkClick r:id="rId2"/>
              </a:rPr>
              <a:t>stock exchange</a:t>
            </a:r>
            <a:r>
              <a:rPr lang="en-IN" dirty="0"/>
              <a:t>. In contrast, hedge funds are privately held, and these pool investors’ funds and then reinvest the same into financial instruments that have a complicated portfolio.</a:t>
            </a:r>
          </a:p>
          <a:p>
            <a:r>
              <a:rPr lang="en-IN" dirty="0"/>
              <a:t>Private equity funds invest in companies that can provide higher profits over a more extended period. In contrast, hedge funds are used to invest in assets that yield good ROI or return on investment over a shorter period.</a:t>
            </a:r>
          </a:p>
          <a:p>
            <a:r>
              <a:rPr lang="en-IN" dirty="0"/>
              <a:t>Investors in private equity funds have the liberty to invest funds as and when required, whereas, in hedge funds, the investors will need to make investments all in a single go.</a:t>
            </a:r>
          </a:p>
          <a:p>
            <a:r>
              <a:rPr lang="en-IN" dirty="0"/>
              <a:t>Private equity funds are closed-ended investment funds, whereas hedge funds are open-ended investment funds</a:t>
            </a:r>
            <a:r>
              <a:rPr lang="en-IN" dirty="0" smtClean="0"/>
              <a:t>.</a:t>
            </a:r>
            <a:endParaRPr lang="en-IN" dirty="0"/>
          </a:p>
          <a:p>
            <a:endParaRPr lang="en-IN" dirty="0"/>
          </a:p>
        </p:txBody>
      </p:sp>
    </p:spTree>
    <p:extLst>
      <p:ext uri="{BB962C8B-B14F-4D97-AF65-F5344CB8AC3E}">
        <p14:creationId xmlns:p14="http://schemas.microsoft.com/office/powerpoint/2010/main" val="66877121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Key Differences Between Private Equity and Hedge Funds</a:t>
            </a:r>
            <a:br>
              <a:rPr lang="en-IN" b="1" dirty="0"/>
            </a:br>
            <a:endParaRPr lang="en-IN" dirty="0"/>
          </a:p>
        </p:txBody>
      </p:sp>
      <p:sp>
        <p:nvSpPr>
          <p:cNvPr id="3" name="Content Placeholder 2"/>
          <p:cNvSpPr>
            <a:spLocks noGrp="1"/>
          </p:cNvSpPr>
          <p:nvPr>
            <p:ph idx="1"/>
          </p:nvPr>
        </p:nvSpPr>
        <p:spPr/>
        <p:txBody>
          <a:bodyPr>
            <a:normAutofit fontScale="92500" lnSpcReduction="20000"/>
          </a:bodyPr>
          <a:lstStyle/>
          <a:p>
            <a:r>
              <a:rPr lang="en-IN" dirty="0"/>
              <a:t>Private equity funds do not have any sort of restriction on transferability over a specified time frame, whereas hedge funds have restrictions on transferability.</a:t>
            </a:r>
          </a:p>
          <a:p>
            <a:r>
              <a:rPr lang="en-IN" dirty="0"/>
              <a:t>Private equity funds are less risky in comparison to hedge funds.</a:t>
            </a:r>
          </a:p>
          <a:p>
            <a:r>
              <a:rPr lang="en-IN" dirty="0"/>
              <a:t>The investors in private equity funds act as active participants, whereas the investors in hedge funds are vested with the passive status.</a:t>
            </a:r>
          </a:p>
          <a:p>
            <a:r>
              <a:rPr lang="en-IN" dirty="0"/>
              <a:t>Funds life is contractually defined in private equity funds, whereas there is zero limitation on funds’ life in the case of hedge funds.</a:t>
            </a:r>
          </a:p>
          <a:p>
            <a:r>
              <a:rPr lang="en-IN" dirty="0"/>
              <a:t>Investors in Private equity funds have a higher level of control over operations and asset management, whereas hedge funds have a lower level of control over assets</a:t>
            </a:r>
          </a:p>
        </p:txBody>
      </p:sp>
    </p:spTree>
    <p:extLst>
      <p:ext uri="{BB962C8B-B14F-4D97-AF65-F5344CB8AC3E}">
        <p14:creationId xmlns:p14="http://schemas.microsoft.com/office/powerpoint/2010/main" val="376176229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Private Equity Fund Structure</a:t>
            </a:r>
            <a:br>
              <a:rPr lang="en-IN" dirty="0"/>
            </a:br>
            <a:endParaRPr lang="en-IN" dirty="0"/>
          </a:p>
        </p:txBody>
      </p:sp>
      <p:sp>
        <p:nvSpPr>
          <p:cNvPr id="3" name="Content Placeholder 2"/>
          <p:cNvSpPr>
            <a:spLocks noGrp="1"/>
          </p:cNvSpPr>
          <p:nvPr>
            <p:ph idx="1"/>
          </p:nvPr>
        </p:nvSpPr>
        <p:spPr/>
        <p:txBody>
          <a:bodyPr/>
          <a:lstStyle/>
          <a:p>
            <a:r>
              <a:rPr lang="en-IN" dirty="0"/>
              <a:t>Private equity funds are closed-end investment vehicles, which means that there is a limited window to raise funds and once this window has expired no further funds can be raised. These funds are generally formed as either a Limited Partnership (“LP”) or Limited Liability Company (“LLC”).</a:t>
            </a:r>
          </a:p>
        </p:txBody>
      </p:sp>
    </p:spTree>
    <p:extLst>
      <p:ext uri="{BB962C8B-B14F-4D97-AF65-F5344CB8AC3E}">
        <p14:creationId xmlns:p14="http://schemas.microsoft.com/office/powerpoint/2010/main" val="397559523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03849" y="603849"/>
            <a:ext cx="10946921" cy="5658928"/>
          </a:xfrm>
          <a:prstGeom prst="rect">
            <a:avLst/>
          </a:prstGeom>
        </p:spPr>
      </p:pic>
    </p:spTree>
    <p:extLst>
      <p:ext uri="{BB962C8B-B14F-4D97-AF65-F5344CB8AC3E}">
        <p14:creationId xmlns:p14="http://schemas.microsoft.com/office/powerpoint/2010/main" val="217423230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Private Equity Fund </a:t>
            </a:r>
            <a:r>
              <a:rPr lang="en-IN" dirty="0" smtClean="0"/>
              <a:t>Structure &amp; Terms</a:t>
            </a:r>
            <a:endParaRPr lang="en-IN" dirty="0"/>
          </a:p>
        </p:txBody>
      </p:sp>
      <p:sp>
        <p:nvSpPr>
          <p:cNvPr id="3" name="Content Placeholder 2"/>
          <p:cNvSpPr>
            <a:spLocks noGrp="1"/>
          </p:cNvSpPr>
          <p:nvPr>
            <p:ph idx="1"/>
          </p:nvPr>
        </p:nvSpPr>
        <p:spPr/>
        <p:txBody>
          <a:bodyPr>
            <a:normAutofit fontScale="92500" lnSpcReduction="20000"/>
          </a:bodyPr>
          <a:lstStyle/>
          <a:p>
            <a:r>
              <a:rPr lang="en-IN" dirty="0"/>
              <a:t>Raising a private equity fund requires two groups of people</a:t>
            </a:r>
            <a:r>
              <a:rPr lang="en-IN" dirty="0" smtClean="0"/>
              <a:t>:</a:t>
            </a:r>
          </a:p>
          <a:p>
            <a:r>
              <a:rPr lang="en-IN" b="1" dirty="0"/>
              <a:t>1) Financial </a:t>
            </a:r>
            <a:r>
              <a:rPr lang="en-IN" b="1" dirty="0" smtClean="0"/>
              <a:t>Sponsor:</a:t>
            </a:r>
          </a:p>
          <a:p>
            <a:r>
              <a:rPr lang="en-IN" dirty="0"/>
              <a:t>The team of individuals that will identify, execute and manage investments in privately-held operating businesses. This is generally comprised of a General Partner and a Management Company</a:t>
            </a:r>
            <a:r>
              <a:rPr lang="en-IN" dirty="0" smtClean="0"/>
              <a:t>.</a:t>
            </a:r>
          </a:p>
          <a:p>
            <a:r>
              <a:rPr lang="en-IN" b="1" dirty="0"/>
              <a:t>General Partner: </a:t>
            </a:r>
            <a:r>
              <a:rPr lang="en-IN" dirty="0"/>
              <a:t>The entity with the legal authority to make decisions for the fund. This entity also assumes all legal liability</a:t>
            </a:r>
            <a:r>
              <a:rPr lang="en-IN" dirty="0" smtClean="0"/>
              <a:t>.</a:t>
            </a:r>
          </a:p>
          <a:p>
            <a:r>
              <a:rPr lang="en-IN" b="1" dirty="0"/>
              <a:t>Management Company:</a:t>
            </a:r>
            <a:r>
              <a:rPr lang="en-IN" dirty="0"/>
              <a:t> The operating entity that employs the investment professionals responsible for allocating capital and managing investments.</a:t>
            </a:r>
          </a:p>
          <a:p>
            <a:endParaRPr lang="en-IN" dirty="0"/>
          </a:p>
          <a:p>
            <a:endParaRPr lang="en-IN" dirty="0"/>
          </a:p>
        </p:txBody>
      </p:sp>
    </p:spTree>
    <p:extLst>
      <p:ext uri="{BB962C8B-B14F-4D97-AF65-F5344CB8AC3E}">
        <p14:creationId xmlns:p14="http://schemas.microsoft.com/office/powerpoint/2010/main" val="100642902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Private Equity Fund </a:t>
            </a:r>
            <a:r>
              <a:rPr lang="en-IN" dirty="0" smtClean="0"/>
              <a:t>Structure </a:t>
            </a:r>
            <a:r>
              <a:rPr lang="en-IN" dirty="0"/>
              <a:t>&amp; Terms</a:t>
            </a:r>
          </a:p>
        </p:txBody>
      </p:sp>
      <p:sp>
        <p:nvSpPr>
          <p:cNvPr id="3" name="Content Placeholder 2"/>
          <p:cNvSpPr>
            <a:spLocks noGrp="1"/>
          </p:cNvSpPr>
          <p:nvPr>
            <p:ph idx="1"/>
          </p:nvPr>
        </p:nvSpPr>
        <p:spPr/>
        <p:txBody>
          <a:bodyPr>
            <a:normAutofit lnSpcReduction="10000"/>
          </a:bodyPr>
          <a:lstStyle/>
          <a:p>
            <a:r>
              <a:rPr lang="en-IN" b="1" dirty="0"/>
              <a:t>2) Investors: </a:t>
            </a:r>
            <a:r>
              <a:rPr lang="en-IN" dirty="0"/>
              <a:t>The individuals that will provide the capital to make those investments. Because funds are generally formed as Limited Partnerships, investors are often referred to as limited partners</a:t>
            </a:r>
            <a:r>
              <a:rPr lang="en-IN" dirty="0" smtClean="0"/>
              <a:t>.</a:t>
            </a:r>
          </a:p>
          <a:p>
            <a:r>
              <a:rPr lang="en-IN" dirty="0"/>
              <a:t>In raising a fund, the fund founders will reach out to sources of institutional capital such as pension plans and university endowments, as well as high net worth family offices and individuals. The commitment to the fund, known as the “capital commitment,” will be made via a partnership agreement stipulating that the capital invested or resulting assets will be returned within a fixed period of time (typically 10 years)</a:t>
            </a:r>
          </a:p>
        </p:txBody>
      </p:sp>
    </p:spTree>
    <p:extLst>
      <p:ext uri="{BB962C8B-B14F-4D97-AF65-F5344CB8AC3E}">
        <p14:creationId xmlns:p14="http://schemas.microsoft.com/office/powerpoint/2010/main" val="117471147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Private Equity Fund </a:t>
            </a:r>
            <a:r>
              <a:rPr lang="en-IN" dirty="0" smtClean="0"/>
              <a:t>Structure </a:t>
            </a:r>
            <a:r>
              <a:rPr lang="en-IN" dirty="0"/>
              <a:t>&amp; Terms</a:t>
            </a:r>
          </a:p>
        </p:txBody>
      </p:sp>
      <p:sp>
        <p:nvSpPr>
          <p:cNvPr id="3" name="Content Placeholder 2"/>
          <p:cNvSpPr>
            <a:spLocks noGrp="1"/>
          </p:cNvSpPr>
          <p:nvPr>
            <p:ph idx="1"/>
          </p:nvPr>
        </p:nvSpPr>
        <p:spPr/>
        <p:txBody>
          <a:bodyPr/>
          <a:lstStyle/>
          <a:p>
            <a:r>
              <a:rPr lang="en-IN" dirty="0"/>
              <a:t>In most cases this is structured as a limited partnership agreement (LPA). The LPA will typically include the following</a:t>
            </a:r>
            <a:r>
              <a:rPr lang="en-IN" dirty="0" smtClean="0"/>
              <a:t>:</a:t>
            </a:r>
          </a:p>
          <a:p>
            <a:r>
              <a:rPr lang="en-IN" b="1" dirty="0"/>
              <a:t>Mandate: </a:t>
            </a:r>
            <a:r>
              <a:rPr lang="en-IN" dirty="0"/>
              <a:t>The partnership agreement may provide parameters for acceptable investments. These restrictions could relate to scale, geography and security type, </a:t>
            </a:r>
            <a:r>
              <a:rPr lang="en-IN" dirty="0" err="1" smtClean="0"/>
              <a:t>etc</a:t>
            </a:r>
            <a:endParaRPr lang="en-IN" dirty="0" smtClean="0"/>
          </a:p>
          <a:p>
            <a:r>
              <a:rPr lang="en-IN" b="1" dirty="0"/>
              <a:t>Fund Term:</a:t>
            </a:r>
            <a:r>
              <a:rPr lang="en-IN" dirty="0"/>
              <a:t> This defines the time horizons available for investment and divestment.</a:t>
            </a:r>
          </a:p>
        </p:txBody>
      </p:sp>
    </p:spTree>
    <p:extLst>
      <p:ext uri="{BB962C8B-B14F-4D97-AF65-F5344CB8AC3E}">
        <p14:creationId xmlns:p14="http://schemas.microsoft.com/office/powerpoint/2010/main" val="64040513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Private Equity Fund </a:t>
            </a:r>
            <a:r>
              <a:rPr lang="en-IN" dirty="0" smtClean="0"/>
              <a:t>Structure </a:t>
            </a:r>
            <a:r>
              <a:rPr lang="en-IN" dirty="0"/>
              <a:t>&amp; Terms</a:t>
            </a:r>
          </a:p>
        </p:txBody>
      </p:sp>
      <p:sp>
        <p:nvSpPr>
          <p:cNvPr id="3" name="Content Placeholder 2"/>
          <p:cNvSpPr>
            <a:spLocks noGrp="1"/>
          </p:cNvSpPr>
          <p:nvPr>
            <p:ph idx="1"/>
          </p:nvPr>
        </p:nvSpPr>
        <p:spPr/>
        <p:txBody>
          <a:bodyPr/>
          <a:lstStyle/>
          <a:p>
            <a:r>
              <a:rPr lang="en-IN" b="1" dirty="0"/>
              <a:t>Management Fees:</a:t>
            </a:r>
            <a:r>
              <a:rPr lang="en-IN" dirty="0"/>
              <a:t> This defines the fee tied to the capital raised, or assets under management (“AUM”). The Management Company will typically earn an annual 2% fee on AUM</a:t>
            </a:r>
            <a:r>
              <a:rPr lang="en-IN" dirty="0" smtClean="0"/>
              <a:t>.</a:t>
            </a:r>
          </a:p>
          <a:p>
            <a:r>
              <a:rPr lang="en-IN" b="1" dirty="0"/>
              <a:t>Distribution Waterfall:</a:t>
            </a:r>
            <a:r>
              <a:rPr lang="en-IN" dirty="0"/>
              <a:t> Distribution waterfalls define the economic relationship between the general partner (“GP”) and limited partners (“LP”). This is how the GP earns what is known as a carried interest, which is typically 20% of the proceeds after the LP has received distributions equal to the original capital invested plus a defined preferred return. </a:t>
            </a:r>
          </a:p>
        </p:txBody>
      </p:sp>
    </p:spTree>
    <p:extLst>
      <p:ext uri="{BB962C8B-B14F-4D97-AF65-F5344CB8AC3E}">
        <p14:creationId xmlns:p14="http://schemas.microsoft.com/office/powerpoint/2010/main" val="582501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What are valuation multiples?</a:t>
            </a:r>
            <a:br>
              <a:rPr lang="en-IN" b="1" dirty="0"/>
            </a:br>
            <a:endParaRPr lang="en-IN" dirty="0"/>
          </a:p>
        </p:txBody>
      </p:sp>
      <p:sp>
        <p:nvSpPr>
          <p:cNvPr id="3" name="Content Placeholder 2"/>
          <p:cNvSpPr>
            <a:spLocks noGrp="1"/>
          </p:cNvSpPr>
          <p:nvPr>
            <p:ph idx="1"/>
          </p:nvPr>
        </p:nvSpPr>
        <p:spPr/>
        <p:txBody>
          <a:bodyPr>
            <a:normAutofit/>
          </a:bodyPr>
          <a:lstStyle/>
          <a:p>
            <a:pPr marL="0" indent="0">
              <a:buNone/>
            </a:pPr>
            <a:endParaRPr lang="en-IN" b="1" dirty="0"/>
          </a:p>
          <a:p>
            <a:r>
              <a:rPr lang="en-IN" dirty="0">
                <a:hlinkClick r:id="rId2"/>
              </a:rPr>
              <a:t>Valuation multiples</a:t>
            </a:r>
            <a:r>
              <a:rPr lang="en-IN" dirty="0"/>
              <a:t> are financial measurement tools that evaluate one financial metric as a ratio of another, in order to make different companies more comparable. </a:t>
            </a:r>
            <a:endParaRPr lang="en-IN" dirty="0" smtClean="0"/>
          </a:p>
          <a:p>
            <a:r>
              <a:rPr lang="en-IN" dirty="0" smtClean="0"/>
              <a:t>Multiples </a:t>
            </a:r>
            <a:r>
              <a:rPr lang="en-IN" dirty="0"/>
              <a:t>are the proportion of one financial metric (i.e. Share Price) to another financial metric (i.e. Earnings per Share). It is an easy way to compute a company’s value and compare it with other businesses.  </a:t>
            </a:r>
          </a:p>
          <a:p>
            <a:endParaRPr lang="en-IN" dirty="0"/>
          </a:p>
        </p:txBody>
      </p:sp>
    </p:spTree>
    <p:extLst>
      <p:ext uri="{BB962C8B-B14F-4D97-AF65-F5344CB8AC3E}">
        <p14:creationId xmlns:p14="http://schemas.microsoft.com/office/powerpoint/2010/main" val="34519042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Venture Capital</a:t>
            </a:r>
            <a:endParaRPr lang="en-IN" dirty="0"/>
          </a:p>
        </p:txBody>
      </p:sp>
      <p:sp>
        <p:nvSpPr>
          <p:cNvPr id="3" name="Content Placeholder 2"/>
          <p:cNvSpPr>
            <a:spLocks noGrp="1"/>
          </p:cNvSpPr>
          <p:nvPr>
            <p:ph idx="1"/>
          </p:nvPr>
        </p:nvSpPr>
        <p:spPr/>
        <p:txBody>
          <a:bodyPr>
            <a:normAutofit fontScale="92500"/>
          </a:bodyPr>
          <a:lstStyle/>
          <a:p>
            <a:r>
              <a:rPr lang="en-IN" dirty="0"/>
              <a:t>VC is used to fund a </a:t>
            </a:r>
            <a:r>
              <a:rPr lang="en-IN" dirty="0" err="1"/>
              <a:t>startup</a:t>
            </a:r>
            <a:r>
              <a:rPr lang="en-IN" dirty="0"/>
              <a:t> when there is a need to grow the business and realize an above-average profit. At this stage, a venture capitalist invests in a firm that has a high growth potential and can generate viable profits in the long-term.</a:t>
            </a:r>
          </a:p>
          <a:p>
            <a:r>
              <a:rPr lang="en-IN" dirty="0"/>
              <a:t>Usually, venture capitalists invest their money in firms that have limited or no access to capital markets, thereby </a:t>
            </a:r>
            <a:r>
              <a:rPr lang="en-IN" dirty="0" err="1"/>
              <a:t>fueling</a:t>
            </a:r>
            <a:r>
              <a:rPr lang="en-IN" dirty="0"/>
              <a:t> their core operations while leveraging </a:t>
            </a:r>
            <a:r>
              <a:rPr lang="en-IN" u="sng" dirty="0">
                <a:hlinkClick r:id="rId2"/>
              </a:rPr>
              <a:t>risk</a:t>
            </a:r>
            <a:r>
              <a:rPr lang="en-IN" dirty="0"/>
              <a:t>. From the business owner perspective, the downside is that venture capitalists are free to state their opinion and require changes in the company so that it becomes profitable and they are not losing the invested </a:t>
            </a:r>
            <a:r>
              <a:rPr lang="en-IN" u="sng" dirty="0">
                <a:hlinkClick r:id="rId3"/>
              </a:rPr>
              <a:t>capital</a:t>
            </a:r>
            <a:r>
              <a:rPr lang="en-IN" dirty="0"/>
              <a:t>.</a:t>
            </a:r>
          </a:p>
          <a:p>
            <a:endParaRPr lang="en-IN" dirty="0"/>
          </a:p>
        </p:txBody>
      </p:sp>
    </p:spTree>
    <p:extLst>
      <p:ext uri="{BB962C8B-B14F-4D97-AF65-F5344CB8AC3E}">
        <p14:creationId xmlns:p14="http://schemas.microsoft.com/office/powerpoint/2010/main" val="95583763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 Types </a:t>
            </a:r>
            <a:r>
              <a:rPr lang="en-IN" b="1" dirty="0"/>
              <a:t>of valuation multiples</a:t>
            </a:r>
            <a:endParaRPr lang="en-IN" dirty="0"/>
          </a:p>
        </p:txBody>
      </p:sp>
      <p:sp>
        <p:nvSpPr>
          <p:cNvPr id="3" name="Content Placeholder 2"/>
          <p:cNvSpPr>
            <a:spLocks noGrp="1"/>
          </p:cNvSpPr>
          <p:nvPr>
            <p:ph idx="1"/>
          </p:nvPr>
        </p:nvSpPr>
        <p:spPr/>
        <p:txBody>
          <a:bodyPr/>
          <a:lstStyle/>
          <a:p>
            <a:r>
              <a:rPr lang="en-IN" dirty="0" smtClean="0"/>
              <a:t>There </a:t>
            </a:r>
            <a:r>
              <a:rPr lang="en-IN" dirty="0"/>
              <a:t>are two main </a:t>
            </a:r>
            <a:r>
              <a:rPr lang="en-IN" i="1" dirty="0"/>
              <a:t>types</a:t>
            </a:r>
            <a:r>
              <a:rPr lang="en-IN" dirty="0"/>
              <a:t> of valuation multiples:</a:t>
            </a:r>
          </a:p>
          <a:p>
            <a:r>
              <a:rPr lang="en-IN" dirty="0"/>
              <a:t>Equity Multiples</a:t>
            </a:r>
          </a:p>
          <a:p>
            <a:r>
              <a:rPr lang="en-IN" dirty="0"/>
              <a:t>Enterprise Value </a:t>
            </a:r>
            <a:r>
              <a:rPr lang="en-IN" dirty="0" smtClean="0"/>
              <a:t>Multiples</a:t>
            </a:r>
          </a:p>
          <a:p>
            <a:r>
              <a:rPr lang="en-IN" dirty="0" smtClean="0"/>
              <a:t>There </a:t>
            </a:r>
            <a:r>
              <a:rPr lang="en-IN" dirty="0"/>
              <a:t>are two main </a:t>
            </a:r>
            <a:r>
              <a:rPr lang="en-IN" i="1" dirty="0"/>
              <a:t>methods</a:t>
            </a:r>
            <a:r>
              <a:rPr lang="en-IN" dirty="0"/>
              <a:t> of performing analysis using multiples:</a:t>
            </a:r>
          </a:p>
          <a:p>
            <a:r>
              <a:rPr lang="en-IN" dirty="0"/>
              <a:t>Comparable Company Analysis (“Comps”)</a:t>
            </a:r>
          </a:p>
          <a:p>
            <a:r>
              <a:rPr lang="en-IN" dirty="0"/>
              <a:t>Precedent Transaction Analysis (“Precedents”)</a:t>
            </a:r>
          </a:p>
          <a:p>
            <a:endParaRPr lang="en-IN" dirty="0"/>
          </a:p>
          <a:p>
            <a:endParaRPr lang="en-IN" dirty="0"/>
          </a:p>
        </p:txBody>
      </p:sp>
    </p:spTree>
    <p:extLst>
      <p:ext uri="{BB962C8B-B14F-4D97-AF65-F5344CB8AC3E}">
        <p14:creationId xmlns:p14="http://schemas.microsoft.com/office/powerpoint/2010/main" val="279780712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 </a:t>
            </a:r>
            <a:r>
              <a:rPr lang="en-IN" b="1" dirty="0"/>
              <a:t>Equity multiples</a:t>
            </a:r>
            <a:br>
              <a:rPr lang="en-IN" b="1" dirty="0"/>
            </a:br>
            <a:endParaRPr lang="en-IN" dirty="0"/>
          </a:p>
        </p:txBody>
      </p:sp>
      <p:sp>
        <p:nvSpPr>
          <p:cNvPr id="3" name="Content Placeholder 2"/>
          <p:cNvSpPr>
            <a:spLocks noGrp="1"/>
          </p:cNvSpPr>
          <p:nvPr>
            <p:ph idx="1"/>
          </p:nvPr>
        </p:nvSpPr>
        <p:spPr/>
        <p:txBody>
          <a:bodyPr>
            <a:normAutofit fontScale="77500" lnSpcReduction="20000"/>
          </a:bodyPr>
          <a:lstStyle/>
          <a:p>
            <a:r>
              <a:rPr lang="en-IN" dirty="0" smtClean="0"/>
              <a:t>Investment </a:t>
            </a:r>
            <a:r>
              <a:rPr lang="en-IN" dirty="0"/>
              <a:t>decisions make use of equity multiples especially when an investor aspires for minority positions in companies. The list below shows some common equity multiples used in valuation analyses.</a:t>
            </a:r>
          </a:p>
          <a:p>
            <a:r>
              <a:rPr lang="en-IN" b="1" dirty="0">
                <a:hlinkClick r:id="rId2"/>
              </a:rPr>
              <a:t>P/E Ratio</a:t>
            </a:r>
            <a:r>
              <a:rPr lang="en-IN" dirty="0"/>
              <a:t> – the most commonly used equity multiple; needed data is easily accessible; computed as the proportion of Share Price to </a:t>
            </a:r>
            <a:r>
              <a:rPr lang="en-IN" dirty="0">
                <a:hlinkClick r:id="rId3"/>
              </a:rPr>
              <a:t>Earnings Per Share (EPS)</a:t>
            </a:r>
            <a:endParaRPr lang="en-IN" dirty="0"/>
          </a:p>
          <a:p>
            <a:r>
              <a:rPr lang="en-IN" b="1" dirty="0">
                <a:hlinkClick r:id="rId4"/>
              </a:rPr>
              <a:t>Price/Book Ratio</a:t>
            </a:r>
            <a:r>
              <a:rPr lang="en-IN" dirty="0"/>
              <a:t> – useful if assets primarily drive earnings; computed as the proportion of Share Price to Book Value Per Share</a:t>
            </a:r>
          </a:p>
          <a:p>
            <a:r>
              <a:rPr lang="en-IN" b="1" dirty="0"/>
              <a:t>Dividend Yield</a:t>
            </a:r>
            <a:r>
              <a:rPr lang="en-IN" dirty="0"/>
              <a:t> – used for comparisons between cash returns and investment types; computed as the proportion of Dividend Per Share to Share Price</a:t>
            </a:r>
          </a:p>
          <a:p>
            <a:r>
              <a:rPr lang="en-IN" b="1" dirty="0"/>
              <a:t>Price/Sales</a:t>
            </a:r>
            <a:r>
              <a:rPr lang="en-IN" dirty="0"/>
              <a:t> – used for firms that make losses; used for quick estimates; computed as the proportion of Share Price to Sales (Revenue) Per Share</a:t>
            </a:r>
          </a:p>
          <a:p>
            <a:endParaRPr lang="en-IN" dirty="0"/>
          </a:p>
        </p:txBody>
      </p:sp>
    </p:spTree>
    <p:extLst>
      <p:ext uri="{BB962C8B-B14F-4D97-AF65-F5344CB8AC3E}">
        <p14:creationId xmlns:p14="http://schemas.microsoft.com/office/powerpoint/2010/main" val="141984130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Enterprise </a:t>
            </a:r>
            <a:r>
              <a:rPr lang="en-IN" b="1" dirty="0"/>
              <a:t>Value (EV) </a:t>
            </a:r>
            <a:r>
              <a:rPr lang="en-IN" b="1" dirty="0" smtClean="0"/>
              <a:t>multiples</a:t>
            </a:r>
            <a:r>
              <a:rPr lang="en-IN" b="1" dirty="0"/>
              <a:t/>
            </a:r>
            <a:br>
              <a:rPr lang="en-IN" b="1" dirty="0"/>
            </a:br>
            <a:endParaRPr lang="en-IN" dirty="0"/>
          </a:p>
        </p:txBody>
      </p:sp>
      <p:sp>
        <p:nvSpPr>
          <p:cNvPr id="3" name="Content Placeholder 2"/>
          <p:cNvSpPr>
            <a:spLocks noGrp="1"/>
          </p:cNvSpPr>
          <p:nvPr>
            <p:ph idx="1"/>
          </p:nvPr>
        </p:nvSpPr>
        <p:spPr/>
        <p:txBody>
          <a:bodyPr>
            <a:normAutofit fontScale="70000" lnSpcReduction="20000"/>
          </a:bodyPr>
          <a:lstStyle/>
          <a:p>
            <a:r>
              <a:rPr lang="en-IN" dirty="0" smtClean="0"/>
              <a:t>When </a:t>
            </a:r>
            <a:r>
              <a:rPr lang="en-IN" dirty="0"/>
              <a:t>decisions are about mergers and acquisitions, </a:t>
            </a:r>
            <a:r>
              <a:rPr lang="en-IN" dirty="0">
                <a:hlinkClick r:id="rId2"/>
              </a:rPr>
              <a:t>enterprise value</a:t>
            </a:r>
            <a:r>
              <a:rPr lang="en-IN" dirty="0"/>
              <a:t> multiples are the appropriate multiples to use. The list below shows some common enterprise value multiples used in valuation analyses.</a:t>
            </a:r>
          </a:p>
          <a:p>
            <a:r>
              <a:rPr lang="en-IN" b="1" dirty="0">
                <a:hlinkClick r:id="rId3"/>
              </a:rPr>
              <a:t>EV/Revenue</a:t>
            </a:r>
            <a:r>
              <a:rPr lang="en-IN" dirty="0"/>
              <a:t> – slightly affected by differences in accounting; computed as the proportion of Enterprise Value to Sales or Revenue.</a:t>
            </a:r>
          </a:p>
          <a:p>
            <a:r>
              <a:rPr lang="en-IN" b="1" dirty="0"/>
              <a:t>EV/EBITDAR</a:t>
            </a:r>
            <a:r>
              <a:rPr lang="en-IN" dirty="0"/>
              <a:t> – most used in industries in the hotel and transport sectors; computed as the proportion of Enterprise Value to Earnings before Interest, Tax, Depreciation &amp; Amortization, and Rental Costs</a:t>
            </a:r>
          </a:p>
          <a:p>
            <a:r>
              <a:rPr lang="en-IN" b="1" dirty="0">
                <a:hlinkClick r:id="rId4"/>
              </a:rPr>
              <a:t>EV/EBITDA</a:t>
            </a:r>
            <a:r>
              <a:rPr lang="en-IN" dirty="0"/>
              <a:t> – EBITDA can be used as a substitute of free cash flows; most used enterprise value multiple; computed as the proportion of Enterprise Value to Enterprise Value / Earnings before Interest, Tax, Depreciation &amp; Amortization</a:t>
            </a:r>
          </a:p>
          <a:p>
            <a:r>
              <a:rPr lang="en-IN" b="1" dirty="0"/>
              <a:t>EV/Invested Capital</a:t>
            </a:r>
            <a:r>
              <a:rPr lang="en-IN" dirty="0"/>
              <a:t> – used for capital-intensive industries; computed as the proportion of Enterprise Value to Invested Capital</a:t>
            </a:r>
          </a:p>
          <a:p>
            <a:endParaRPr lang="en-IN" dirty="0"/>
          </a:p>
        </p:txBody>
      </p:sp>
    </p:spTree>
    <p:extLst>
      <p:ext uri="{BB962C8B-B14F-4D97-AF65-F5344CB8AC3E}">
        <p14:creationId xmlns:p14="http://schemas.microsoft.com/office/powerpoint/2010/main" val="177283183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Methods of using multiples</a:t>
            </a:r>
            <a:br>
              <a:rPr lang="en-IN" b="1" dirty="0"/>
            </a:br>
            <a:endParaRPr lang="en-IN" dirty="0"/>
          </a:p>
        </p:txBody>
      </p:sp>
      <p:sp>
        <p:nvSpPr>
          <p:cNvPr id="3" name="Content Placeholder 2"/>
          <p:cNvSpPr>
            <a:spLocks noGrp="1"/>
          </p:cNvSpPr>
          <p:nvPr>
            <p:ph idx="1"/>
          </p:nvPr>
        </p:nvSpPr>
        <p:spPr/>
        <p:txBody>
          <a:bodyPr>
            <a:normAutofit fontScale="92500"/>
          </a:bodyPr>
          <a:lstStyle/>
          <a:p>
            <a:r>
              <a:rPr lang="en-IN" dirty="0" smtClean="0"/>
              <a:t>All </a:t>
            </a:r>
            <a:r>
              <a:rPr lang="en-IN" dirty="0"/>
              <a:t>of the above metrics can be </a:t>
            </a:r>
            <a:r>
              <a:rPr lang="en-IN" dirty="0" err="1"/>
              <a:t>analyzed</a:t>
            </a:r>
            <a:r>
              <a:rPr lang="en-IN" dirty="0"/>
              <a:t> with two common approaches to valuation multiples:</a:t>
            </a:r>
          </a:p>
          <a:p>
            <a:r>
              <a:rPr lang="en-IN" b="1" dirty="0"/>
              <a:t>Comparable Company Analysis</a:t>
            </a:r>
            <a:r>
              <a:rPr lang="en-IN" dirty="0"/>
              <a:t> – This method </a:t>
            </a:r>
            <a:r>
              <a:rPr lang="en-IN" dirty="0" err="1"/>
              <a:t>analyzes</a:t>
            </a:r>
            <a:r>
              <a:rPr lang="en-IN" dirty="0"/>
              <a:t> public companies that are similar to the company being valued. An analyst will gather share prices, market capitalization, capital structure, revenue, EBITDA, and earnings for each company.  </a:t>
            </a:r>
          </a:p>
          <a:p>
            <a:r>
              <a:rPr lang="en-IN" b="1" dirty="0"/>
              <a:t>Precedent M&amp;A Transactions</a:t>
            </a:r>
            <a:r>
              <a:rPr lang="en-IN" dirty="0"/>
              <a:t> – This method </a:t>
            </a:r>
            <a:r>
              <a:rPr lang="en-IN" dirty="0" err="1"/>
              <a:t>analyzes</a:t>
            </a:r>
            <a:r>
              <a:rPr lang="en-IN" dirty="0"/>
              <a:t> past mergers and acquisitions (M&amp;A) for companies in the same industry, which can be used as a reference point for the company that is being </a:t>
            </a:r>
            <a:r>
              <a:rPr lang="en-IN" dirty="0" smtClean="0"/>
              <a:t>valued</a:t>
            </a:r>
            <a:endParaRPr lang="en-IN" dirty="0"/>
          </a:p>
        </p:txBody>
      </p:sp>
    </p:spTree>
    <p:extLst>
      <p:ext uri="{BB962C8B-B14F-4D97-AF65-F5344CB8AC3E}">
        <p14:creationId xmlns:p14="http://schemas.microsoft.com/office/powerpoint/2010/main" val="38680160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mtClean="0"/>
              <a:t>Investment </a:t>
            </a:r>
            <a:r>
              <a:rPr lang="en-IN" dirty="0"/>
              <a:t>feature and consideration</a:t>
            </a:r>
          </a:p>
        </p:txBody>
      </p:sp>
      <p:sp>
        <p:nvSpPr>
          <p:cNvPr id="3" name="Content Placeholder 2"/>
          <p:cNvSpPr>
            <a:spLocks noGrp="1"/>
          </p:cNvSpPr>
          <p:nvPr>
            <p:ph idx="1"/>
          </p:nvPr>
        </p:nvSpPr>
        <p:spPr/>
        <p:txBody>
          <a:bodyPr/>
          <a:lstStyle/>
          <a:p>
            <a:r>
              <a:rPr lang="en-IN" dirty="0"/>
              <a:t>How venture capitalists make investment </a:t>
            </a:r>
            <a:r>
              <a:rPr lang="en-IN" dirty="0" smtClean="0"/>
              <a:t>choices?</a:t>
            </a:r>
          </a:p>
          <a:p>
            <a:r>
              <a:rPr lang="en-IN" dirty="0"/>
              <a:t>Venture capitalists (VCs) are known for making large bets in new start-up companies, hoping to hit a home-run on a future billion-dollar company.</a:t>
            </a:r>
          </a:p>
          <a:p>
            <a:r>
              <a:rPr lang="en-IN" dirty="0"/>
              <a:t>With so many investment opportunities and start-up pitches, VCs often have a set of criteria that they look for and evaluate before making an investment.</a:t>
            </a:r>
          </a:p>
          <a:p>
            <a:r>
              <a:rPr lang="en-IN" dirty="0"/>
              <a:t>The management team, business concept and plan, market opportunity, and risk judgement all play a role in making this decision for a VC.</a:t>
            </a:r>
          </a:p>
          <a:p>
            <a:endParaRPr lang="en-IN" dirty="0"/>
          </a:p>
          <a:p>
            <a:endParaRPr lang="en-IN" dirty="0"/>
          </a:p>
        </p:txBody>
      </p:sp>
    </p:spTree>
    <p:extLst>
      <p:ext uri="{BB962C8B-B14F-4D97-AF65-F5344CB8AC3E}">
        <p14:creationId xmlns:p14="http://schemas.microsoft.com/office/powerpoint/2010/main" val="3939178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K</a:t>
            </a:r>
            <a:r>
              <a:rPr lang="en-IN" dirty="0" smtClean="0"/>
              <a:t>ey </a:t>
            </a:r>
            <a:r>
              <a:rPr lang="en-IN" dirty="0"/>
              <a:t>considerations for a VC when evaluating a potential investment</a:t>
            </a:r>
            <a:endParaRPr lang="en-IN" dirty="0"/>
          </a:p>
        </p:txBody>
      </p:sp>
      <p:sp>
        <p:nvSpPr>
          <p:cNvPr id="3" name="Content Placeholder 2"/>
          <p:cNvSpPr>
            <a:spLocks noGrp="1"/>
          </p:cNvSpPr>
          <p:nvPr>
            <p:ph idx="1"/>
          </p:nvPr>
        </p:nvSpPr>
        <p:spPr/>
        <p:txBody>
          <a:bodyPr>
            <a:normAutofit fontScale="92500" lnSpcReduction="10000"/>
          </a:bodyPr>
          <a:lstStyle/>
          <a:p>
            <a:r>
              <a:rPr lang="en-IN" dirty="0" smtClean="0"/>
              <a:t>1. </a:t>
            </a:r>
            <a:r>
              <a:rPr lang="en-IN" dirty="0"/>
              <a:t>Management</a:t>
            </a:r>
          </a:p>
          <a:p>
            <a:r>
              <a:rPr lang="en-IN" dirty="0"/>
              <a:t>VCs invest in a management team and its ability to execute on the business plan, first and </a:t>
            </a:r>
            <a:r>
              <a:rPr lang="en-IN" dirty="0" smtClean="0"/>
              <a:t>foremost.</a:t>
            </a:r>
            <a:r>
              <a:rPr lang="en-IN" dirty="0"/>
              <a:t> </a:t>
            </a:r>
            <a:r>
              <a:rPr lang="en-IN" dirty="0" smtClean="0"/>
              <a:t>They </a:t>
            </a:r>
            <a:r>
              <a:rPr lang="en-IN" dirty="0"/>
              <a:t>are looking ideally for executives who have successfully built businesses that have generated high returns for the investors</a:t>
            </a:r>
            <a:r>
              <a:rPr lang="en-IN" dirty="0" smtClean="0"/>
              <a:t>.</a:t>
            </a:r>
          </a:p>
          <a:p>
            <a:r>
              <a:rPr lang="en-IN" dirty="0" smtClean="0"/>
              <a:t>2. </a:t>
            </a:r>
            <a:r>
              <a:rPr lang="en-IN" dirty="0"/>
              <a:t>Size of the Market</a:t>
            </a:r>
          </a:p>
          <a:p>
            <a:r>
              <a:rPr lang="en-IN" dirty="0"/>
              <a:t>The bigger the market size, the greater the likelihood of a trade sale, making the business even more exciting for VCs looking for potential ways to exit their investment. Ideally, the business will grow fast enough for them to take first or second place in the market.</a:t>
            </a:r>
            <a:endParaRPr lang="en-IN" dirty="0"/>
          </a:p>
        </p:txBody>
      </p:sp>
    </p:spTree>
    <p:extLst>
      <p:ext uri="{BB962C8B-B14F-4D97-AF65-F5344CB8AC3E}">
        <p14:creationId xmlns:p14="http://schemas.microsoft.com/office/powerpoint/2010/main" val="343911557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Key considerations for a VC when evaluating a potential investment</a:t>
            </a:r>
          </a:p>
        </p:txBody>
      </p:sp>
      <p:sp>
        <p:nvSpPr>
          <p:cNvPr id="3" name="Content Placeholder 2"/>
          <p:cNvSpPr>
            <a:spLocks noGrp="1"/>
          </p:cNvSpPr>
          <p:nvPr>
            <p:ph idx="1"/>
          </p:nvPr>
        </p:nvSpPr>
        <p:spPr/>
        <p:txBody>
          <a:bodyPr>
            <a:normAutofit lnSpcReduction="10000"/>
          </a:bodyPr>
          <a:lstStyle/>
          <a:p>
            <a:r>
              <a:rPr lang="en-IN" dirty="0" smtClean="0"/>
              <a:t>3. </a:t>
            </a:r>
            <a:r>
              <a:rPr lang="en-IN" dirty="0"/>
              <a:t>Great Product with Competitive Edge</a:t>
            </a:r>
          </a:p>
          <a:p>
            <a:r>
              <a:rPr lang="en-IN" dirty="0"/>
              <a:t>VCs look for a </a:t>
            </a:r>
            <a:r>
              <a:rPr lang="en-IN" u="sng" dirty="0"/>
              <a:t>competitive advantage</a:t>
            </a:r>
            <a:r>
              <a:rPr lang="en-IN" dirty="0"/>
              <a:t> in the market. They want their portfolio companies to be able to generate sales and profits before competitors enter the market and reduce profitability. The fewer direct competitors operating in the space, the better</a:t>
            </a:r>
            <a:r>
              <a:rPr lang="en-IN" dirty="0" smtClean="0"/>
              <a:t>.</a:t>
            </a:r>
          </a:p>
          <a:p>
            <a:r>
              <a:rPr lang="en-IN" dirty="0" smtClean="0"/>
              <a:t>4. </a:t>
            </a:r>
            <a:r>
              <a:rPr lang="en-IN" dirty="0"/>
              <a:t>Assessment of Risks</a:t>
            </a:r>
          </a:p>
          <a:p>
            <a:r>
              <a:rPr lang="en-IN" dirty="0"/>
              <a:t>A VC's job is to take on risk. So, naturally, they want to know what they are getting into when they take a stake in an early stage </a:t>
            </a:r>
            <a:r>
              <a:rPr lang="en-IN" dirty="0" smtClean="0"/>
              <a:t>company</a:t>
            </a:r>
          </a:p>
        </p:txBody>
      </p:sp>
    </p:spTree>
    <p:extLst>
      <p:ext uri="{BB962C8B-B14F-4D97-AF65-F5344CB8AC3E}">
        <p14:creationId xmlns:p14="http://schemas.microsoft.com/office/powerpoint/2010/main" val="384525425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Key considerations for a VC when evaluating a potential investment</a:t>
            </a:r>
          </a:p>
        </p:txBody>
      </p:sp>
      <p:sp>
        <p:nvSpPr>
          <p:cNvPr id="3" name="Content Placeholder 2"/>
          <p:cNvSpPr>
            <a:spLocks noGrp="1"/>
          </p:cNvSpPr>
          <p:nvPr>
            <p:ph idx="1"/>
          </p:nvPr>
        </p:nvSpPr>
        <p:spPr/>
        <p:txBody>
          <a:bodyPr/>
          <a:lstStyle/>
          <a:p>
            <a:r>
              <a:rPr lang="en-IN" dirty="0"/>
              <a:t>VCs will want to be absolutely clear about what the business has accomplished and what still needs to be accomplished</a:t>
            </a:r>
            <a:r>
              <a:rPr lang="en-IN" dirty="0" smtClean="0"/>
              <a:t>.</a:t>
            </a:r>
          </a:p>
          <a:p>
            <a:r>
              <a:rPr lang="en-IN" dirty="0" smtClean="0"/>
              <a:t>Could </a:t>
            </a:r>
            <a:r>
              <a:rPr lang="en-IN" dirty="0"/>
              <a:t>regulatory or legal issues pop up?</a:t>
            </a:r>
          </a:p>
          <a:p>
            <a:r>
              <a:rPr lang="en-IN" dirty="0"/>
              <a:t>Is this the right product for today or 10 years from today?</a:t>
            </a:r>
          </a:p>
          <a:p>
            <a:r>
              <a:rPr lang="en-IN" dirty="0"/>
              <a:t>Is there enough money in the fund to fully meet the opportunity?</a:t>
            </a:r>
          </a:p>
          <a:p>
            <a:r>
              <a:rPr lang="en-IN" dirty="0"/>
              <a:t>Is there an eventual exit from the investment and a chance to see a return?</a:t>
            </a:r>
          </a:p>
          <a:p>
            <a:endParaRPr lang="en-IN" dirty="0"/>
          </a:p>
          <a:p>
            <a:endParaRPr lang="en-IN" dirty="0"/>
          </a:p>
        </p:txBody>
      </p:sp>
    </p:spTree>
    <p:extLst>
      <p:ext uri="{BB962C8B-B14F-4D97-AF65-F5344CB8AC3E}">
        <p14:creationId xmlns:p14="http://schemas.microsoft.com/office/powerpoint/2010/main" val="38859151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Definition of </a:t>
            </a:r>
            <a:r>
              <a:rPr lang="en-IN" dirty="0"/>
              <a:t>Venture Capital </a:t>
            </a:r>
            <a:br>
              <a:rPr lang="en-IN" dirty="0"/>
            </a:br>
            <a:endParaRPr lang="en-IN" dirty="0"/>
          </a:p>
        </p:txBody>
      </p:sp>
      <p:sp>
        <p:nvSpPr>
          <p:cNvPr id="3" name="Content Placeholder 2"/>
          <p:cNvSpPr>
            <a:spLocks noGrp="1"/>
          </p:cNvSpPr>
          <p:nvPr>
            <p:ph idx="1"/>
          </p:nvPr>
        </p:nvSpPr>
        <p:spPr/>
        <p:txBody>
          <a:bodyPr>
            <a:normAutofit/>
          </a:bodyPr>
          <a:lstStyle/>
          <a:p>
            <a:pPr fontAlgn="base"/>
            <a:r>
              <a:rPr lang="en-IN" dirty="0" smtClean="0"/>
              <a:t>A </a:t>
            </a:r>
            <a:r>
              <a:rPr lang="en-IN" dirty="0"/>
              <a:t>venture capital can be defined as a temporary equity or quasi-equity investment in a growth-oriented small or medium business managed by a highly motivated entrepreneur. The investment is combined with managerial assistance.</a:t>
            </a:r>
          </a:p>
          <a:p>
            <a:r>
              <a:rPr lang="en-IN" dirty="0"/>
              <a:t>Before going in for venture capital finance, the venture capital institution will have to assess the potentiality of the borrowing concern by a proper appraisal. This appraisal will be similar to the project appraisal undertaken by commercial banks.</a:t>
            </a:r>
          </a:p>
        </p:txBody>
      </p:sp>
    </p:spTree>
    <p:extLst>
      <p:ext uri="{BB962C8B-B14F-4D97-AF65-F5344CB8AC3E}">
        <p14:creationId xmlns:p14="http://schemas.microsoft.com/office/powerpoint/2010/main" val="32974962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Features </a:t>
            </a:r>
            <a:r>
              <a:rPr lang="en-IN" dirty="0"/>
              <a:t>of Venture capital</a:t>
            </a:r>
            <a:br>
              <a:rPr lang="en-IN" dirty="0"/>
            </a:br>
            <a:endParaRPr lang="en-IN" dirty="0"/>
          </a:p>
        </p:txBody>
      </p:sp>
      <p:sp>
        <p:nvSpPr>
          <p:cNvPr id="3" name="Content Placeholder 2"/>
          <p:cNvSpPr>
            <a:spLocks noGrp="1"/>
          </p:cNvSpPr>
          <p:nvPr>
            <p:ph idx="1"/>
          </p:nvPr>
        </p:nvSpPr>
        <p:spPr/>
        <p:txBody>
          <a:bodyPr/>
          <a:lstStyle/>
          <a:p>
            <a:r>
              <a:rPr lang="en-IN" dirty="0"/>
              <a:t>High Risk</a:t>
            </a:r>
          </a:p>
          <a:p>
            <a:r>
              <a:rPr lang="en-IN" dirty="0"/>
              <a:t>Lack of Liquidity</a:t>
            </a:r>
          </a:p>
          <a:p>
            <a:r>
              <a:rPr lang="en-IN" dirty="0"/>
              <a:t>Long term horizon</a:t>
            </a:r>
          </a:p>
          <a:p>
            <a:r>
              <a:rPr lang="en-IN" dirty="0"/>
              <a:t>Equity participation and capital gains</a:t>
            </a:r>
          </a:p>
          <a:p>
            <a:r>
              <a:rPr lang="en-IN" dirty="0"/>
              <a:t>Venture capital investments are made in innovative projects</a:t>
            </a:r>
          </a:p>
          <a:p>
            <a:r>
              <a:rPr lang="en-IN" dirty="0"/>
              <a:t>Suppliers of venture capital participate in the management of the company</a:t>
            </a:r>
          </a:p>
          <a:p>
            <a:endParaRPr lang="en-IN" dirty="0"/>
          </a:p>
        </p:txBody>
      </p:sp>
    </p:spTree>
    <p:extLst>
      <p:ext uri="{BB962C8B-B14F-4D97-AF65-F5344CB8AC3E}">
        <p14:creationId xmlns:p14="http://schemas.microsoft.com/office/powerpoint/2010/main" val="176826872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039A4B3-0617-4CFC-B614-27363ECC28AC}"/>
    </a:ext>
  </a:extLst>
</a:theme>
</file>

<file path=docProps/app.xml><?xml version="1.0" encoding="utf-8"?>
<Properties xmlns="http://schemas.openxmlformats.org/officeDocument/2006/extended-properties" xmlns:vt="http://schemas.openxmlformats.org/officeDocument/2006/docPropsVTypes">
  <Template>Organic</Template>
  <TotalTime>334</TotalTime>
  <Words>4484</Words>
  <Application>Microsoft Office PowerPoint</Application>
  <PresentationFormat>Widescreen</PresentationFormat>
  <Paragraphs>330</Paragraphs>
  <Slides>77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77</vt:i4>
      </vt:variant>
    </vt:vector>
  </HeadingPairs>
  <TitlesOfParts>
    <vt:vector size="80" baseType="lpstr">
      <vt:lpstr>Arial</vt:lpstr>
      <vt:lpstr>Garamond</vt:lpstr>
      <vt:lpstr>Organic</vt:lpstr>
      <vt:lpstr>Venture Capital and Private Equity</vt:lpstr>
      <vt:lpstr>Syllabus</vt:lpstr>
      <vt:lpstr>Syllabus</vt:lpstr>
      <vt:lpstr>Syllabus</vt:lpstr>
      <vt:lpstr>Syllabus</vt:lpstr>
      <vt:lpstr>UNIT 1:Conceptual understanding of Venture Capital and Private Equity  </vt:lpstr>
      <vt:lpstr>Venture Capital</vt:lpstr>
      <vt:lpstr>Definition of Venture Capital  </vt:lpstr>
      <vt:lpstr>Features of Venture capital </vt:lpstr>
      <vt:lpstr>PowerPoint Presentation</vt:lpstr>
      <vt:lpstr>Features of Venture capital </vt:lpstr>
      <vt:lpstr>Features of Venture capital</vt:lpstr>
      <vt:lpstr>Features of Venture capital</vt:lpstr>
      <vt:lpstr>Advantages of Venture Capital </vt:lpstr>
      <vt:lpstr>Disadvantages of Venture Capital </vt:lpstr>
      <vt:lpstr>Types of Venture Capital funding </vt:lpstr>
      <vt:lpstr>Six stages of financing</vt:lpstr>
      <vt:lpstr>A) Early Stage Financing: </vt:lpstr>
      <vt:lpstr>B) Expansion Financing: </vt:lpstr>
      <vt:lpstr>C) Acquisition or Buyout Financing: </vt:lpstr>
      <vt:lpstr>Venture Capital Funding Process</vt:lpstr>
      <vt:lpstr>Step 1: Idea generation and submission of the Business Plan </vt:lpstr>
      <vt:lpstr>Step 2: Introductory Meeting </vt:lpstr>
      <vt:lpstr>Step 3: Due Diligence </vt:lpstr>
      <vt:lpstr>Step 4: Term Sheets and Funding </vt:lpstr>
      <vt:lpstr>PowerPoint Presentation</vt:lpstr>
      <vt:lpstr>PowerPoint Presentation</vt:lpstr>
      <vt:lpstr>Methods of Venture financing</vt:lpstr>
      <vt:lpstr>Methods of Venture financing</vt:lpstr>
      <vt:lpstr>PowerPoint Presentation</vt:lpstr>
      <vt:lpstr>Main Role and Importance of Venture Capital  </vt:lpstr>
      <vt:lpstr>Main Role and Importance of Venture Capital  </vt:lpstr>
      <vt:lpstr>Main Role and Importance of Venture Capital  </vt:lpstr>
      <vt:lpstr>Main Role and Importance of Venture Capital  </vt:lpstr>
      <vt:lpstr>Role of Venture Capital</vt:lpstr>
      <vt:lpstr>PowerPoint Presentation</vt:lpstr>
      <vt:lpstr>PowerPoint Presentation</vt:lpstr>
      <vt:lpstr>PowerPoint Presentation</vt:lpstr>
      <vt:lpstr>PowerPoint Presentation</vt:lpstr>
      <vt:lpstr>Private Equity</vt:lpstr>
      <vt:lpstr>Features of Private Equity</vt:lpstr>
      <vt:lpstr>Features of Private Equity</vt:lpstr>
      <vt:lpstr>Features of Private Equity</vt:lpstr>
      <vt:lpstr>Features of Private Equity</vt:lpstr>
      <vt:lpstr>Features of Private Equity</vt:lpstr>
      <vt:lpstr>Features of Private Equity</vt:lpstr>
      <vt:lpstr>Features of Private Equity</vt:lpstr>
      <vt:lpstr>Advantages of Private Equity </vt:lpstr>
      <vt:lpstr>Disadvantages of Private Equity </vt:lpstr>
      <vt:lpstr>Players in Private Equity Market</vt:lpstr>
      <vt:lpstr>PowerPoint Presentation</vt:lpstr>
      <vt:lpstr>PowerPoint Presentation</vt:lpstr>
      <vt:lpstr>General Partners</vt:lpstr>
      <vt:lpstr>Limited Partner </vt:lpstr>
      <vt:lpstr>PowerPoint Presentation</vt:lpstr>
      <vt:lpstr>Private Equity Firms</vt:lpstr>
      <vt:lpstr>PowerPoint Presentation</vt:lpstr>
      <vt:lpstr>Difference between private equity and venture capital </vt:lpstr>
      <vt:lpstr>Difference between private equity and venture capital </vt:lpstr>
      <vt:lpstr>Difference between VC &amp;PE</vt:lpstr>
      <vt:lpstr>Key Differences Between Private Equity and Hedge Funds </vt:lpstr>
      <vt:lpstr>Key Differences Between Private Equity and Hedge Funds </vt:lpstr>
      <vt:lpstr>Private Equity Fund Structure </vt:lpstr>
      <vt:lpstr>PowerPoint Presentation</vt:lpstr>
      <vt:lpstr>Private Equity Fund Structure &amp; Terms</vt:lpstr>
      <vt:lpstr>Private Equity Fund Structure &amp; Terms</vt:lpstr>
      <vt:lpstr>Private Equity Fund Structure &amp; Terms</vt:lpstr>
      <vt:lpstr>Private Equity Fund Structure &amp; Terms</vt:lpstr>
      <vt:lpstr>What are valuation multiples? </vt:lpstr>
      <vt:lpstr> Types of valuation multiples</vt:lpstr>
      <vt:lpstr> Equity multiples </vt:lpstr>
      <vt:lpstr>Enterprise Value (EV) multiples </vt:lpstr>
      <vt:lpstr>Methods of using multiples </vt:lpstr>
      <vt:lpstr>Investment feature and consideration</vt:lpstr>
      <vt:lpstr>Key considerations for a VC when evaluating a potential investment</vt:lpstr>
      <vt:lpstr>Key considerations for a VC when evaluating a potential investment</vt:lpstr>
      <vt:lpstr>Key considerations for a VC when evaluating a potential investment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ADIT</dc:creator>
  <cp:lastModifiedBy>ADIT</cp:lastModifiedBy>
  <cp:revision>51</cp:revision>
  <dcterms:created xsi:type="dcterms:W3CDTF">2020-12-31T06:25:21Z</dcterms:created>
  <dcterms:modified xsi:type="dcterms:W3CDTF">2021-02-02T13:03:09Z</dcterms:modified>
</cp:coreProperties>
</file>